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Deschidere: în ultimele patru luni am lucrat cu Claude în 67 de zile, pe proiecte reale de implementare. Am adresat aproximativ 2.400 de cereri, iar Claude a executat circa 13.800 de acțiuni, dintre care peste 10.300 de interogări SQL direct pe bazele clienților. A creat sau modificat aproximativ 228 de proceduri și a lucrat pe 14 servere SQL conectate prin MCP. Vă arăt cum îl folosim și unde ne-a crescut viteza și acuratețea. Cifrele apar automat una după alta.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Fiecare click adaugă o piesă, de la stânga la dreapta: implementatorul, VS Code cu Claude, legătura MCP și bazele clienților. MCP (Model Context Protocol) îi dă lui Claude acces direct la serverele SQL ale clienților. Spun doar „conectează-te la Madrugada” și el citește procedurile, configurările machetelor și datele reale. Pe producție ajunge doar ce aprob 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Fiecare click deschide o etapă. Etapa 1: la Velta, transcripturile ședințelor de analiză au fost transformate în documentul de analiză și în arhitectura soluției. Documentul îl dăm lui Claude ca context, iar deciziile rămân în memoria lui pe client. Etapa 2: la Pan European și Guardia am preluat facturi în RON și EUR, solduri de casă și bancă, stocuri, șoferi și mașini, cu totalurile verificate față de Excel. La alți clienți am preluat balanțe, arende și rețete. Etapa 3: Transalpina are debitare, paletizare, uscare și repaletizare; Delissima, producție pe șarje cu loturi; Madrugada, de la portal și integrarea cu WinArhi și Eagle până la coletizare, planificarea paleților, paletizare și livrare.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Fiecare click deschide o etapă. Etapa 4: la Velta, comanda de transport, comanda de expediție și factura afișează acum stațiile de încărcare și descărcare, cu numărul de paleți. La Transalpina, eticheta de palet A5 se listează automat la închiderea paletului. La Agrotex, fișa de terți în RON și cea în valută au fost unificate. Etapa 5: la GDT, cauza era o versiune de procedură care aștepta un flag pe care nu îl seta nimeni. La Madrugada, 4.700 de comenzi fără poze au avut o cauză similară. Etapa 6: la AFCR, 42 de livrări pe 9 mașini într-un singur apel, în 78 de secunde. La Elis, 1,57 milioane de documente vechi se epurează automat. La Madrugada, centralizatorul de livrări și calendarul de producție au fost optimizate.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Regulile apar automat una după alta. Sunt salvate în memoria lui Claude și se aplică în fiecare sesiune, la orice client.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Fiecare click aduce o lecție. Lecțiile vin din cele patru luni de lucru. La început Claude mai pierdea modificări, fiindcă lucra pe versiunea de pe disc, și propunea soluții greșite când nu verifica configurația machetei. Le-am rezolvat cu reguli salvate în memorie. La ISSA, o corelare de coduri a rescris 4 documente închise; le-am restaurat și am adăugat o protecție. De aici regula că pe producție validează mereu omul.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Închidere și întrebări. Mesajul apare primul, apoi pașii următori, automat. Propun să începem cu o sesiune de configurare pentru fiecare coleg, apoi demonstrații pe cazurile 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5F0"/>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02361"/>
            <a:ext cx="10566400" cy="502920"/>
          </a:xfrm>
          <a:prstGeom prst="rect">
            <a:avLst/>
          </a:prstGeom>
          <a:noFill/>
          <a:ln/>
        </p:spPr>
        <p:txBody>
          <a:bodyPr wrap="square" lIns="0" tIns="0" rIns="0" bIns="0" rtlCol="0" anchor="t"/>
          <a:lstStyle>
            <a:lvl1pPr algn="l" indent="0" marL="0">
              <a:lnSpc>
                <a:spcPct val="115000"/>
              </a:lnSpc>
              <a:buNone/>
              <a:defRPr lang="en-US" sz="3600" dirty="0">
                <a:solidFill>
                  <a:srgbClr val="14213D"/>
                </a:solidFill>
                <a:latin typeface="Rubik" pitchFamily="34" charset="0"/>
                <a:ea typeface="Rubik" pitchFamily="34" charset="-122"/>
                <a:cs typeface="Rubik"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10081"/>
            <a:ext cx="10566400" cy="4135119"/>
          </a:xfrm>
          <a:prstGeom prst="rect">
            <a:avLst/>
          </a:prstGeom>
          <a:noFill/>
          <a:ln/>
        </p:spPr>
        <p:txBody>
          <a:bodyPr wrap="square" lIns="0" tIns="0" rIns="0" bIns="0" rtlCol="0" anchor="t"/>
          <a:lstStyle>
            <a:lvl1pPr algn="l" indent="0" marL="0">
              <a:lnSpc>
                <a:spcPct val="140000"/>
              </a:lnSpc>
              <a:buNone/>
              <a:defRPr lang="en-US" sz="1600" dirty="0">
                <a:solidFill>
                  <a:srgbClr val="14213D"/>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5F0"/>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02361"/>
            <a:ext cx="10566400" cy="502920"/>
          </a:xfrm>
          <a:prstGeom prst="rect">
            <a:avLst/>
          </a:prstGeom>
          <a:noFill/>
          <a:ln/>
        </p:spPr>
        <p:txBody>
          <a:bodyPr wrap="square" lIns="0" tIns="0" rIns="0" bIns="0" rtlCol="0" anchor="t"/>
          <a:lstStyle>
            <a:lvl1pPr algn="l" indent="0" marL="0">
              <a:lnSpc>
                <a:spcPct val="115000"/>
              </a:lnSpc>
              <a:buNone/>
              <a:defRPr lang="en-US" sz="3600" dirty="0">
                <a:solidFill>
                  <a:srgbClr val="14213D"/>
                </a:solidFill>
                <a:latin typeface="Rubik" pitchFamily="34" charset="0"/>
                <a:ea typeface="Rubik" pitchFamily="34" charset="-122"/>
                <a:cs typeface="Rubik"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10081"/>
            <a:ext cx="10566400" cy="4135119"/>
          </a:xfrm>
          <a:prstGeom prst="rect">
            <a:avLst/>
          </a:prstGeom>
          <a:noFill/>
          <a:ln/>
        </p:spPr>
        <p:txBody>
          <a:bodyPr wrap="square" lIns="0" tIns="0" rIns="0" bIns="0" rtlCol="0" anchor="t"/>
          <a:lstStyle>
            <a:lvl1pPr algn="l" indent="0" marL="0">
              <a:lnSpc>
                <a:spcPct val="140000"/>
              </a:lnSpc>
              <a:buNone/>
              <a:defRPr lang="en-US" sz="1600" dirty="0">
                <a:solidFill>
                  <a:srgbClr val="14213D"/>
                </a:solidFill>
                <a:latin typeface="IBM Plex Sans" pitchFamily="34" charset="0"/>
                <a:ea typeface="IBM Plex Sans" pitchFamily="34" charset="-122"/>
                <a:cs typeface="IBM Plex Sa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213D"/>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F0A35E"/>
          </a:solidFill>
          <a:ln/>
        </p:spPr>
      </p:sp>
      <p:sp>
        <p:nvSpPr>
          <p:cNvPr id="3" name="Text 1"/>
          <p:cNvSpPr/>
          <p:nvPr/>
        </p:nvSpPr>
        <p:spPr>
          <a:xfrm>
            <a:off x="812800" y="711200"/>
            <a:ext cx="10883392" cy="36068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F0A35E"/>
                </a:solidFill>
                <a:latin typeface="Rubik" pitchFamily="34" charset="0"/>
                <a:ea typeface="Rubik" pitchFamily="34" charset="-122"/>
                <a:cs typeface="Rubik" pitchFamily="34" charset="-120"/>
              </a:rPr>
              <a:t>25 mai – 25 septembrie 2026</a:t>
            </a:r>
            <a:endParaRPr lang="en-US" sz="2200" dirty="0"/>
          </a:p>
        </p:txBody>
      </p:sp>
      <p:sp>
        <p:nvSpPr>
          <p:cNvPr id="4" name="Text 2"/>
          <p:cNvSpPr/>
          <p:nvPr>
            <p:ph type="title"/>
          </p:nvPr>
        </p:nvSpPr>
        <p:spPr>
          <a:xfrm>
            <a:off x="812800" y="1143000"/>
            <a:ext cx="10883392" cy="640080"/>
          </a:xfrm>
          <a:prstGeom prst="rect">
            <a:avLst/>
          </a:prstGeom>
          <a:noFill/>
          <a:ln/>
        </p:spPr>
        <p:txBody>
          <a:bodyPr wrap="square" lIns="0" tIns="0" rIns="0" bIns="0" rtlCol="0" anchor="t">
            <a:normAutofit/>
          </a:bodyPr>
          <a:lstStyle/>
          <a:p>
            <a:pPr algn="l" indent="0" marL="0">
              <a:lnSpc>
                <a:spcPts val="4840"/>
              </a:lnSpc>
              <a:buNone/>
            </a:pPr>
            <a:r>
              <a:rPr lang="en-US" sz="4400" b="1" i="0" dirty="0">
                <a:solidFill>
                  <a:srgbClr val="F7F5F0"/>
                </a:solidFill>
                <a:latin typeface="Rubik" pitchFamily="34" charset="0"/>
                <a:ea typeface="Rubik" pitchFamily="34" charset="-122"/>
                <a:cs typeface="Rubik" pitchFamily="34" charset="-120"/>
              </a:rPr>
              <a:t>AI în procesul de implementare</a:t>
            </a:r>
            <a:endParaRPr lang="en-US" sz="4400" dirty="0"/>
          </a:p>
        </p:txBody>
      </p:sp>
      <p:sp>
        <p:nvSpPr>
          <p:cNvPr id="5" name="Text 3"/>
          <p:cNvSpPr/>
          <p:nvPr/>
        </p:nvSpPr>
        <p:spPr>
          <a:xfrm>
            <a:off x="812800" y="1879600"/>
            <a:ext cx="10883392" cy="388620"/>
          </a:xfrm>
          <a:prstGeom prst="rect">
            <a:avLst/>
          </a:prstGeom>
          <a:noFill/>
          <a:ln/>
        </p:spPr>
        <p:txBody>
          <a:bodyPr wrap="square" lIns="0" tIns="0" rIns="0" bIns="0" rtlCol="0" anchor="t">
            <a:normAutofit/>
          </a:bodyPr>
          <a:lstStyle/>
          <a:p>
            <a:pPr algn="l" indent="0" marL="0">
              <a:lnSpc>
                <a:spcPts val="2860"/>
              </a:lnSpc>
              <a:buNone/>
            </a:pPr>
            <a:r>
              <a:rPr lang="en-US" sz="2200" dirty="0">
                <a:solidFill>
                  <a:srgbClr val="BFC8D9"/>
                </a:solidFill>
                <a:latin typeface="IBM Plex Sans" pitchFamily="34" charset="0"/>
                <a:ea typeface="IBM Plex Sans" pitchFamily="34" charset="-122"/>
                <a:cs typeface="IBM Plex Sans" pitchFamily="34" charset="-120"/>
              </a:rPr>
              <a:t>Cum lucrăm cu Claude direct pe bazele de date ale clienților</a:t>
            </a:r>
            <a:endParaRPr lang="en-US" sz="2200" dirty="0"/>
          </a:p>
        </p:txBody>
      </p:sp>
      <p:sp>
        <p:nvSpPr>
          <p:cNvPr id="6" name="Shape 4"/>
          <p:cNvSpPr/>
          <p:nvPr/>
        </p:nvSpPr>
        <p:spPr>
          <a:xfrm>
            <a:off x="812800" y="2743200"/>
            <a:ext cx="2565400" cy="1016000"/>
          </a:xfrm>
          <a:prstGeom prst="roundRect">
            <a:avLst>
              <a:gd name="adj" fmla="val 7500"/>
            </a:avLst>
          </a:prstGeom>
          <a:solidFill>
            <a:srgbClr val="22335A"/>
          </a:solidFill>
          <a:ln/>
        </p:spPr>
      </p:sp>
      <p:sp>
        <p:nvSpPr>
          <p:cNvPr id="7" name="Text 5"/>
          <p:cNvSpPr/>
          <p:nvPr/>
        </p:nvSpPr>
        <p:spPr>
          <a:xfrm>
            <a:off x="965200" y="2870200"/>
            <a:ext cx="2328418" cy="52832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7F5F0"/>
                </a:solidFill>
                <a:latin typeface="Rubik" pitchFamily="34" charset="0"/>
                <a:ea typeface="Rubik" pitchFamily="34" charset="-122"/>
                <a:cs typeface="Rubik" pitchFamily="34" charset="-120"/>
              </a:rPr>
              <a:t>37</a:t>
            </a:r>
            <a:endParaRPr lang="en-US" sz="3600" dirty="0"/>
          </a:p>
        </p:txBody>
      </p:sp>
      <p:sp>
        <p:nvSpPr>
          <p:cNvPr id="8" name="Text 6"/>
          <p:cNvSpPr/>
          <p:nvPr/>
        </p:nvSpPr>
        <p:spPr>
          <a:xfrm>
            <a:off x="965200" y="3398520"/>
            <a:ext cx="2328418"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C8D9"/>
                </a:solidFill>
                <a:latin typeface="IBM Plex Sans" pitchFamily="34" charset="0"/>
                <a:ea typeface="IBM Plex Sans" pitchFamily="34" charset="-122"/>
                <a:cs typeface="IBM Plex Sans" pitchFamily="34" charset="-120"/>
              </a:rPr>
              <a:t>sesiuni de lucru</a:t>
            </a:r>
            <a:endParaRPr lang="en-US" sz="1200" dirty="0"/>
          </a:p>
        </p:txBody>
      </p:sp>
      <p:sp>
        <p:nvSpPr>
          <p:cNvPr id="9" name="Shape 7"/>
          <p:cNvSpPr/>
          <p:nvPr/>
        </p:nvSpPr>
        <p:spPr>
          <a:xfrm>
            <a:off x="3479800" y="2743200"/>
            <a:ext cx="2565400" cy="1016000"/>
          </a:xfrm>
          <a:prstGeom prst="roundRect">
            <a:avLst>
              <a:gd name="adj" fmla="val 7500"/>
            </a:avLst>
          </a:prstGeom>
          <a:solidFill>
            <a:srgbClr val="22335A"/>
          </a:solidFill>
          <a:ln/>
        </p:spPr>
      </p:sp>
      <p:sp>
        <p:nvSpPr>
          <p:cNvPr id="10" name="Text 8"/>
          <p:cNvSpPr/>
          <p:nvPr/>
        </p:nvSpPr>
        <p:spPr>
          <a:xfrm>
            <a:off x="3632200" y="2870200"/>
            <a:ext cx="2328418" cy="52832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7F5F0"/>
                </a:solidFill>
                <a:latin typeface="Rubik" pitchFamily="34" charset="0"/>
                <a:ea typeface="Rubik" pitchFamily="34" charset="-122"/>
                <a:cs typeface="Rubik" pitchFamily="34" charset="-120"/>
              </a:rPr>
              <a:t>67</a:t>
            </a:r>
            <a:endParaRPr lang="en-US" sz="3600" dirty="0"/>
          </a:p>
        </p:txBody>
      </p:sp>
      <p:sp>
        <p:nvSpPr>
          <p:cNvPr id="11" name="Text 9"/>
          <p:cNvSpPr/>
          <p:nvPr/>
        </p:nvSpPr>
        <p:spPr>
          <a:xfrm>
            <a:off x="3632200" y="3398520"/>
            <a:ext cx="2328418"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C8D9"/>
                </a:solidFill>
                <a:latin typeface="IBM Plex Sans" pitchFamily="34" charset="0"/>
                <a:ea typeface="IBM Plex Sans" pitchFamily="34" charset="-122"/>
                <a:cs typeface="IBM Plex Sans" pitchFamily="34" charset="-120"/>
              </a:rPr>
              <a:t>zile de lucru cu Claude</a:t>
            </a:r>
            <a:endParaRPr lang="en-US" sz="1200" dirty="0"/>
          </a:p>
        </p:txBody>
      </p:sp>
      <p:sp>
        <p:nvSpPr>
          <p:cNvPr id="12" name="Shape 10"/>
          <p:cNvSpPr/>
          <p:nvPr/>
        </p:nvSpPr>
        <p:spPr>
          <a:xfrm>
            <a:off x="6146800" y="2743200"/>
            <a:ext cx="2565400" cy="1016000"/>
          </a:xfrm>
          <a:prstGeom prst="roundRect">
            <a:avLst>
              <a:gd name="adj" fmla="val 7500"/>
            </a:avLst>
          </a:prstGeom>
          <a:solidFill>
            <a:srgbClr val="22335A"/>
          </a:solidFill>
          <a:ln/>
        </p:spPr>
      </p:sp>
      <p:sp>
        <p:nvSpPr>
          <p:cNvPr id="13" name="Text 11"/>
          <p:cNvSpPr/>
          <p:nvPr/>
        </p:nvSpPr>
        <p:spPr>
          <a:xfrm>
            <a:off x="6299200" y="2870200"/>
            <a:ext cx="2328418" cy="52832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7F5F0"/>
                </a:solidFill>
                <a:latin typeface="Rubik" pitchFamily="34" charset="0"/>
                <a:ea typeface="Rubik" pitchFamily="34" charset="-122"/>
                <a:cs typeface="Rubik" pitchFamily="34" charset="-120"/>
              </a:rPr>
              <a:t>2.400</a:t>
            </a:r>
            <a:endParaRPr lang="en-US" sz="3600" dirty="0"/>
          </a:p>
        </p:txBody>
      </p:sp>
      <p:sp>
        <p:nvSpPr>
          <p:cNvPr id="14" name="Text 12"/>
          <p:cNvSpPr/>
          <p:nvPr/>
        </p:nvSpPr>
        <p:spPr>
          <a:xfrm>
            <a:off x="6299200" y="3398520"/>
            <a:ext cx="2328418"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C8D9"/>
                </a:solidFill>
                <a:latin typeface="IBM Plex Sans" pitchFamily="34" charset="0"/>
                <a:ea typeface="IBM Plex Sans" pitchFamily="34" charset="-122"/>
                <a:cs typeface="IBM Plex Sans" pitchFamily="34" charset="-120"/>
              </a:rPr>
              <a:t>cereri adresate</a:t>
            </a:r>
            <a:endParaRPr lang="en-US" sz="1200" dirty="0"/>
          </a:p>
        </p:txBody>
      </p:sp>
      <p:sp>
        <p:nvSpPr>
          <p:cNvPr id="15" name="Shape 13"/>
          <p:cNvSpPr/>
          <p:nvPr/>
        </p:nvSpPr>
        <p:spPr>
          <a:xfrm>
            <a:off x="8813800" y="2743200"/>
            <a:ext cx="2565400" cy="1016000"/>
          </a:xfrm>
          <a:prstGeom prst="roundRect">
            <a:avLst>
              <a:gd name="adj" fmla="val 7500"/>
            </a:avLst>
          </a:prstGeom>
          <a:solidFill>
            <a:srgbClr val="22335A"/>
          </a:solidFill>
          <a:ln/>
        </p:spPr>
      </p:sp>
      <p:sp>
        <p:nvSpPr>
          <p:cNvPr id="16" name="Text 14"/>
          <p:cNvSpPr/>
          <p:nvPr/>
        </p:nvSpPr>
        <p:spPr>
          <a:xfrm>
            <a:off x="8966200" y="2870200"/>
            <a:ext cx="2328418" cy="52832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7F5F0"/>
                </a:solidFill>
                <a:latin typeface="Rubik" pitchFamily="34" charset="0"/>
                <a:ea typeface="Rubik" pitchFamily="34" charset="-122"/>
                <a:cs typeface="Rubik" pitchFamily="34" charset="-120"/>
              </a:rPr>
              <a:t>13.800</a:t>
            </a:r>
            <a:endParaRPr lang="en-US" sz="3600" dirty="0"/>
          </a:p>
        </p:txBody>
      </p:sp>
      <p:sp>
        <p:nvSpPr>
          <p:cNvPr id="17" name="Text 15"/>
          <p:cNvSpPr/>
          <p:nvPr/>
        </p:nvSpPr>
        <p:spPr>
          <a:xfrm>
            <a:off x="8966200" y="3398520"/>
            <a:ext cx="2328418"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C8D9"/>
                </a:solidFill>
                <a:latin typeface="IBM Plex Sans" pitchFamily="34" charset="0"/>
                <a:ea typeface="IBM Plex Sans" pitchFamily="34" charset="-122"/>
                <a:cs typeface="IBM Plex Sans" pitchFamily="34" charset="-120"/>
              </a:rPr>
              <a:t>acțiuni executate</a:t>
            </a:r>
            <a:endParaRPr lang="en-US" sz="1200" dirty="0"/>
          </a:p>
        </p:txBody>
      </p:sp>
      <p:sp>
        <p:nvSpPr>
          <p:cNvPr id="18" name="Shape 16"/>
          <p:cNvSpPr/>
          <p:nvPr/>
        </p:nvSpPr>
        <p:spPr>
          <a:xfrm>
            <a:off x="812800" y="3860800"/>
            <a:ext cx="2565400" cy="1016000"/>
          </a:xfrm>
          <a:prstGeom prst="roundRect">
            <a:avLst>
              <a:gd name="adj" fmla="val 7500"/>
            </a:avLst>
          </a:prstGeom>
          <a:solidFill>
            <a:srgbClr val="22335A"/>
          </a:solidFill>
          <a:ln/>
        </p:spPr>
      </p:sp>
      <p:sp>
        <p:nvSpPr>
          <p:cNvPr id="19" name="Text 17"/>
          <p:cNvSpPr/>
          <p:nvPr/>
        </p:nvSpPr>
        <p:spPr>
          <a:xfrm>
            <a:off x="965200" y="3987800"/>
            <a:ext cx="2328418" cy="52832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0A35E"/>
                </a:solidFill>
                <a:latin typeface="Rubik" pitchFamily="34" charset="0"/>
                <a:ea typeface="Rubik" pitchFamily="34" charset="-122"/>
                <a:cs typeface="Rubik" pitchFamily="34" charset="-120"/>
              </a:rPr>
              <a:t>10.300</a:t>
            </a:r>
            <a:endParaRPr lang="en-US" sz="3600" dirty="0"/>
          </a:p>
        </p:txBody>
      </p:sp>
      <p:sp>
        <p:nvSpPr>
          <p:cNvPr id="20" name="Text 18"/>
          <p:cNvSpPr/>
          <p:nvPr/>
        </p:nvSpPr>
        <p:spPr>
          <a:xfrm>
            <a:off x="965200" y="4516120"/>
            <a:ext cx="2328418"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C8D9"/>
                </a:solidFill>
                <a:latin typeface="IBM Plex Sans" pitchFamily="34" charset="0"/>
                <a:ea typeface="IBM Plex Sans" pitchFamily="34" charset="-122"/>
                <a:cs typeface="IBM Plex Sans" pitchFamily="34" charset="-120"/>
              </a:rPr>
              <a:t>interogări SQL rulate</a:t>
            </a:r>
            <a:endParaRPr lang="en-US" sz="1200" dirty="0"/>
          </a:p>
        </p:txBody>
      </p:sp>
      <p:sp>
        <p:nvSpPr>
          <p:cNvPr id="21" name="Shape 19"/>
          <p:cNvSpPr/>
          <p:nvPr/>
        </p:nvSpPr>
        <p:spPr>
          <a:xfrm>
            <a:off x="3479800" y="3860800"/>
            <a:ext cx="2565400" cy="1016000"/>
          </a:xfrm>
          <a:prstGeom prst="roundRect">
            <a:avLst>
              <a:gd name="adj" fmla="val 7500"/>
            </a:avLst>
          </a:prstGeom>
          <a:solidFill>
            <a:srgbClr val="22335A"/>
          </a:solidFill>
          <a:ln/>
        </p:spPr>
      </p:sp>
      <p:sp>
        <p:nvSpPr>
          <p:cNvPr id="22" name="Text 20"/>
          <p:cNvSpPr/>
          <p:nvPr/>
        </p:nvSpPr>
        <p:spPr>
          <a:xfrm>
            <a:off x="3632200" y="3987800"/>
            <a:ext cx="2328418" cy="52832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0A35E"/>
                </a:solidFill>
                <a:latin typeface="Rubik" pitchFamily="34" charset="0"/>
                <a:ea typeface="Rubik" pitchFamily="34" charset="-122"/>
                <a:cs typeface="Rubik" pitchFamily="34" charset="-120"/>
              </a:rPr>
              <a:t>228</a:t>
            </a:r>
            <a:endParaRPr lang="en-US" sz="3600" dirty="0"/>
          </a:p>
        </p:txBody>
      </p:sp>
      <p:sp>
        <p:nvSpPr>
          <p:cNvPr id="23" name="Text 21"/>
          <p:cNvSpPr/>
          <p:nvPr/>
        </p:nvSpPr>
        <p:spPr>
          <a:xfrm>
            <a:off x="3632200" y="4516120"/>
            <a:ext cx="2328418"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C8D9"/>
                </a:solidFill>
                <a:latin typeface="IBM Plex Sans" pitchFamily="34" charset="0"/>
                <a:ea typeface="IBM Plex Sans" pitchFamily="34" charset="-122"/>
                <a:cs typeface="IBM Plex Sans" pitchFamily="34" charset="-120"/>
              </a:rPr>
              <a:t>proceduri create/modificate</a:t>
            </a:r>
            <a:endParaRPr lang="en-US" sz="1200" dirty="0"/>
          </a:p>
        </p:txBody>
      </p:sp>
      <p:sp>
        <p:nvSpPr>
          <p:cNvPr id="24" name="Shape 22"/>
          <p:cNvSpPr/>
          <p:nvPr/>
        </p:nvSpPr>
        <p:spPr>
          <a:xfrm>
            <a:off x="6146800" y="3860800"/>
            <a:ext cx="2565400" cy="1016000"/>
          </a:xfrm>
          <a:prstGeom prst="roundRect">
            <a:avLst>
              <a:gd name="adj" fmla="val 7500"/>
            </a:avLst>
          </a:prstGeom>
          <a:solidFill>
            <a:srgbClr val="22335A"/>
          </a:solidFill>
          <a:ln/>
        </p:spPr>
      </p:sp>
      <p:sp>
        <p:nvSpPr>
          <p:cNvPr id="25" name="Text 23"/>
          <p:cNvSpPr/>
          <p:nvPr/>
        </p:nvSpPr>
        <p:spPr>
          <a:xfrm>
            <a:off x="6299200" y="3987800"/>
            <a:ext cx="2328418" cy="52832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0A35E"/>
                </a:solidFill>
                <a:latin typeface="Rubik" pitchFamily="34" charset="0"/>
                <a:ea typeface="Rubik" pitchFamily="34" charset="-122"/>
                <a:cs typeface="Rubik" pitchFamily="34" charset="-120"/>
              </a:rPr>
              <a:t>14</a:t>
            </a:r>
            <a:endParaRPr lang="en-US" sz="3600" dirty="0"/>
          </a:p>
        </p:txBody>
      </p:sp>
      <p:sp>
        <p:nvSpPr>
          <p:cNvPr id="26" name="Text 24"/>
          <p:cNvSpPr/>
          <p:nvPr/>
        </p:nvSpPr>
        <p:spPr>
          <a:xfrm>
            <a:off x="6299200" y="4516120"/>
            <a:ext cx="2328418"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C8D9"/>
                </a:solidFill>
                <a:latin typeface="IBM Plex Sans" pitchFamily="34" charset="0"/>
                <a:ea typeface="IBM Plex Sans" pitchFamily="34" charset="-122"/>
                <a:cs typeface="IBM Plex Sans" pitchFamily="34" charset="-120"/>
              </a:rPr>
              <a:t>servere SQL prin MCP</a:t>
            </a:r>
            <a:endParaRPr lang="en-US" sz="1200" dirty="0"/>
          </a:p>
        </p:txBody>
      </p:sp>
      <p:sp>
        <p:nvSpPr>
          <p:cNvPr id="27" name="Shape 25"/>
          <p:cNvSpPr/>
          <p:nvPr/>
        </p:nvSpPr>
        <p:spPr>
          <a:xfrm>
            <a:off x="8813800" y="3860800"/>
            <a:ext cx="2565400" cy="1016000"/>
          </a:xfrm>
          <a:prstGeom prst="roundRect">
            <a:avLst>
              <a:gd name="adj" fmla="val 7500"/>
            </a:avLst>
          </a:prstGeom>
          <a:solidFill>
            <a:srgbClr val="22335A"/>
          </a:solidFill>
          <a:ln/>
        </p:spPr>
      </p:sp>
      <p:sp>
        <p:nvSpPr>
          <p:cNvPr id="28" name="Text 26"/>
          <p:cNvSpPr/>
          <p:nvPr/>
        </p:nvSpPr>
        <p:spPr>
          <a:xfrm>
            <a:off x="8966200" y="3987800"/>
            <a:ext cx="2328418" cy="52832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0A35E"/>
                </a:solidFill>
                <a:latin typeface="Rubik" pitchFamily="34" charset="0"/>
                <a:ea typeface="Rubik" pitchFamily="34" charset="-122"/>
                <a:cs typeface="Rubik" pitchFamily="34" charset="-120"/>
              </a:rPr>
              <a:t>13</a:t>
            </a:r>
            <a:endParaRPr lang="en-US" sz="3600" dirty="0"/>
          </a:p>
        </p:txBody>
      </p:sp>
      <p:sp>
        <p:nvSpPr>
          <p:cNvPr id="29" name="Text 27"/>
          <p:cNvSpPr/>
          <p:nvPr/>
        </p:nvSpPr>
        <p:spPr>
          <a:xfrm>
            <a:off x="8966200" y="4516120"/>
            <a:ext cx="2328418"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BFC8D9"/>
                </a:solidFill>
                <a:latin typeface="IBM Plex Sans" pitchFamily="34" charset="0"/>
                <a:ea typeface="IBM Plex Sans" pitchFamily="34" charset="-122"/>
                <a:cs typeface="IBM Plex Sans" pitchFamily="34" charset="-120"/>
              </a:rPr>
              <a:t>clienți</a:t>
            </a:r>
            <a:endParaRPr lang="en-US" sz="1200" dirty="0"/>
          </a:p>
        </p:txBody>
      </p:sp>
      <p:sp>
        <p:nvSpPr>
          <p:cNvPr id="30" name="Text 28"/>
          <p:cNvSpPr/>
          <p:nvPr/>
        </p:nvSpPr>
        <p:spPr>
          <a:xfrm>
            <a:off x="812800" y="623824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E9AB3"/>
                </a:solidFill>
                <a:latin typeface="IBM Plex Sans" pitchFamily="34" charset="0"/>
                <a:ea typeface="IBM Plex Sans" pitchFamily="34" charset="-122"/>
                <a:cs typeface="IBM Plex Sans" pitchFamily="34" charset="-120"/>
              </a:rPr>
              <a:t>Echipa de implementare · Teambuilding, octombrie 2026 · date din sesiunile VS Code, valori rotunjite</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F0"/>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103124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4213D"/>
                </a:solidFill>
                <a:latin typeface="Rubik" pitchFamily="34" charset="0"/>
                <a:ea typeface="Rubik" pitchFamily="34" charset="-122"/>
                <a:cs typeface="Rubik" pitchFamily="34" charset="-120"/>
              </a:rPr>
              <a:t>Claude lucrează direct pe baza clientului, prin MCP</a:t>
            </a:r>
            <a:endParaRPr lang="en-US" sz="3600" dirty="0"/>
          </a:p>
        </p:txBody>
      </p:sp>
      <p:sp>
        <p:nvSpPr>
          <p:cNvPr id="3" name="Shape 1"/>
          <p:cNvSpPr/>
          <p:nvPr/>
        </p:nvSpPr>
        <p:spPr>
          <a:xfrm>
            <a:off x="815975" y="3127375"/>
            <a:ext cx="1898650" cy="1492250"/>
          </a:xfrm>
          <a:prstGeom prst="roundRect">
            <a:avLst>
              <a:gd name="adj" fmla="val 6596"/>
            </a:avLst>
          </a:prstGeom>
          <a:solidFill>
            <a:srgbClr val="FFFFFF"/>
          </a:solidFill>
          <a:ln w="6350">
            <a:solidFill>
              <a:srgbClr val="E2DED4"/>
            </a:solidFill>
            <a:prstDash val="solid"/>
          </a:ln>
        </p:spPr>
      </p:sp>
      <p:sp>
        <p:nvSpPr>
          <p:cNvPr id="4" name="Text 2"/>
          <p:cNvSpPr/>
          <p:nvPr/>
        </p:nvSpPr>
        <p:spPr>
          <a:xfrm>
            <a:off x="1046480" y="3357880"/>
            <a:ext cx="1664970"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Implementator</a:t>
            </a:r>
            <a:endParaRPr lang="en-US" sz="1600" dirty="0"/>
          </a:p>
        </p:txBody>
      </p:sp>
      <p:sp>
        <p:nvSpPr>
          <p:cNvPr id="5" name="Text 3"/>
          <p:cNvSpPr/>
          <p:nvPr/>
        </p:nvSpPr>
        <p:spPr>
          <a:xfrm>
            <a:off x="1046480" y="3677920"/>
            <a:ext cx="1488440" cy="66548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descrie cerința, alege planul, validează în UI</a:t>
            </a:r>
            <a:endParaRPr lang="en-US" sz="1200" dirty="0"/>
          </a:p>
        </p:txBody>
      </p:sp>
      <p:pic>
        <p:nvPicPr>
          <p:cNvPr id="6" name="Image 0" descr="connector">    </p:cNvPr>
          <p:cNvPicPr>
            <a:picLocks noChangeAspect="1"/>
          </p:cNvPicPr>
          <p:nvPr/>
        </p:nvPicPr>
        <p:blipFill>
          <a:blip r:embed="rId1"/>
          <a:srcRect l="0" r="0" t="0" b="0"/>
          <a:stretch/>
        </p:blipFill>
        <p:spPr>
          <a:xfrm>
            <a:off x="2730500" y="3835400"/>
            <a:ext cx="558800" cy="76200"/>
          </a:xfrm>
          <a:prstGeom prst="rect">
            <a:avLst/>
          </a:prstGeom>
        </p:spPr>
      </p:pic>
      <p:sp>
        <p:nvSpPr>
          <p:cNvPr id="7" name="Shape 4"/>
          <p:cNvSpPr/>
          <p:nvPr/>
        </p:nvSpPr>
        <p:spPr>
          <a:xfrm>
            <a:off x="3302000" y="2032000"/>
            <a:ext cx="3937000" cy="3683000"/>
          </a:xfrm>
          <a:prstGeom prst="roundRect">
            <a:avLst>
              <a:gd name="adj" fmla="val 2759"/>
            </a:avLst>
          </a:prstGeom>
          <a:solidFill>
            <a:srgbClr val="EDEAE2"/>
          </a:solidFill>
          <a:ln/>
        </p:spPr>
      </p:sp>
      <p:sp>
        <p:nvSpPr>
          <p:cNvPr id="8" name="Text 5"/>
          <p:cNvSpPr/>
          <p:nvPr/>
        </p:nvSpPr>
        <p:spPr>
          <a:xfrm>
            <a:off x="3530600" y="2260600"/>
            <a:ext cx="3584194" cy="253841"/>
          </a:xfrm>
          <a:prstGeom prst="rect">
            <a:avLst/>
          </a:prstGeom>
          <a:noFill/>
          <a:ln/>
        </p:spPr>
        <p:txBody>
          <a:bodyPr wrap="square" lIns="0" tIns="0" rIns="0" bIns="0" rtlCol="0" anchor="t">
            <a:normAutofit/>
          </a:bodyPr>
          <a:lstStyle/>
          <a:p>
            <a:pPr algn="l" indent="0" marL="0">
              <a:lnSpc>
                <a:spcPts val="1824"/>
              </a:lnSpc>
              <a:buNone/>
            </a:pPr>
            <a:r>
              <a:rPr lang="en-US" sz="1520" b="1" dirty="0">
                <a:solidFill>
                  <a:srgbClr val="14213D"/>
                </a:solidFill>
                <a:latin typeface="IBM Plex Sans" pitchFamily="34" charset="0"/>
                <a:ea typeface="IBM Plex Sans" pitchFamily="34" charset="-122"/>
                <a:cs typeface="IBM Plex Sans" pitchFamily="34" charset="-120"/>
              </a:rPr>
              <a:t>VS Code</a:t>
            </a:r>
            <a:endParaRPr lang="en-US" sz="1520" dirty="0"/>
          </a:p>
        </p:txBody>
      </p:sp>
      <p:sp>
        <p:nvSpPr>
          <p:cNvPr id="9" name="Shape 6"/>
          <p:cNvSpPr/>
          <p:nvPr/>
        </p:nvSpPr>
        <p:spPr>
          <a:xfrm>
            <a:off x="3530600" y="2616041"/>
            <a:ext cx="3479800" cy="1069340"/>
          </a:xfrm>
          <a:prstGeom prst="roundRect">
            <a:avLst>
              <a:gd name="adj" fmla="val 7126"/>
            </a:avLst>
          </a:prstGeom>
          <a:solidFill>
            <a:srgbClr val="14213D"/>
          </a:solidFill>
          <a:ln/>
        </p:spPr>
      </p:sp>
      <p:sp>
        <p:nvSpPr>
          <p:cNvPr id="10" name="Text 7"/>
          <p:cNvSpPr/>
          <p:nvPr/>
        </p:nvSpPr>
        <p:spPr>
          <a:xfrm>
            <a:off x="3708400" y="2793841"/>
            <a:ext cx="3217926" cy="290592"/>
          </a:xfrm>
          <a:prstGeom prst="rect">
            <a:avLst/>
          </a:prstGeom>
          <a:noFill/>
          <a:ln/>
        </p:spPr>
        <p:txBody>
          <a:bodyPr wrap="square" lIns="0" tIns="0" rIns="0" bIns="0" rtlCol="0" anchor="t">
            <a:normAutofit/>
          </a:bodyPr>
          <a:lstStyle/>
          <a:p>
            <a:pPr algn="l" indent="0" marL="0">
              <a:lnSpc>
                <a:spcPts val="2121"/>
              </a:lnSpc>
              <a:buNone/>
            </a:pPr>
            <a:r>
              <a:rPr lang="en-US" sz="1515" b="1" dirty="0">
                <a:solidFill>
                  <a:srgbClr val="F7F5F0"/>
                </a:solidFill>
                <a:latin typeface="IBM Plex Sans" pitchFamily="34" charset="0"/>
                <a:ea typeface="IBM Plex Sans" pitchFamily="34" charset="-122"/>
                <a:cs typeface="IBM Plex Sans" pitchFamily="34" charset="-120"/>
              </a:rPr>
              <a:t>Claude</a:t>
            </a:r>
            <a:endParaRPr lang="en-US" sz="1515" dirty="0"/>
          </a:p>
        </p:txBody>
      </p:sp>
      <p:sp>
        <p:nvSpPr>
          <p:cNvPr id="11" name="Text 8"/>
          <p:cNvSpPr/>
          <p:nvPr/>
        </p:nvSpPr>
        <p:spPr>
          <a:xfrm>
            <a:off x="3708400" y="3109833"/>
            <a:ext cx="3302000" cy="423148"/>
          </a:xfrm>
          <a:prstGeom prst="rect">
            <a:avLst/>
          </a:prstGeom>
          <a:noFill/>
          <a:ln/>
        </p:spPr>
        <p:txBody>
          <a:bodyPr wrap="square" lIns="0" tIns="0" rIns="0" bIns="0" rtlCol="0" anchor="t">
            <a:normAutofit/>
          </a:bodyPr>
          <a:lstStyle/>
          <a:p>
            <a:pPr algn="l" indent="0" marL="0">
              <a:lnSpc>
                <a:spcPts val="1585"/>
              </a:lnSpc>
              <a:buNone/>
            </a:pPr>
            <a:r>
              <a:rPr lang="en-US" sz="1133" dirty="0">
                <a:solidFill>
                  <a:srgbClr val="BFC8D9"/>
                </a:solidFill>
                <a:latin typeface="IBM Plex Sans" pitchFamily="34" charset="0"/>
                <a:ea typeface="IBM Plex Sans" pitchFamily="34" charset="-122"/>
                <a:cs typeface="IBM Plex Sans" pitchFamily="34" charset="-120"/>
              </a:rPr>
              <a:t>analizează, propune planul, scrie și testează SQL</a:t>
            </a:r>
            <a:endParaRPr lang="en-US" sz="1133" dirty="0"/>
          </a:p>
        </p:txBody>
      </p:sp>
      <p:sp>
        <p:nvSpPr>
          <p:cNvPr id="12" name="Shape 9"/>
          <p:cNvSpPr/>
          <p:nvPr/>
        </p:nvSpPr>
        <p:spPr>
          <a:xfrm>
            <a:off x="3530600" y="3812381"/>
            <a:ext cx="3479800" cy="773509"/>
          </a:xfrm>
          <a:prstGeom prst="roundRect">
            <a:avLst>
              <a:gd name="adj" fmla="val 9851"/>
            </a:avLst>
          </a:prstGeom>
          <a:solidFill>
            <a:srgbClr val="FFFFFF"/>
          </a:solidFill>
          <a:ln/>
        </p:spPr>
      </p:sp>
      <p:sp>
        <p:nvSpPr>
          <p:cNvPr id="13" name="Text 10"/>
          <p:cNvSpPr/>
          <p:nvPr/>
        </p:nvSpPr>
        <p:spPr>
          <a:xfrm>
            <a:off x="3708400" y="3964781"/>
            <a:ext cx="3217926" cy="257254"/>
          </a:xfrm>
          <a:prstGeom prst="rect">
            <a:avLst/>
          </a:prstGeom>
          <a:noFill/>
          <a:ln/>
        </p:spPr>
        <p:txBody>
          <a:bodyPr wrap="square" lIns="0" tIns="0" rIns="0" bIns="0" rtlCol="0" anchor="t">
            <a:normAutofit/>
          </a:bodyPr>
          <a:lstStyle/>
          <a:p>
            <a:pPr algn="l" indent="0" marL="0">
              <a:lnSpc>
                <a:spcPts val="1874"/>
              </a:lnSpc>
              <a:buNone/>
            </a:pPr>
            <a:r>
              <a:rPr lang="en-US" sz="1339" b="1" dirty="0">
                <a:solidFill>
                  <a:srgbClr val="14213D"/>
                </a:solidFill>
                <a:latin typeface="IBM Plex Sans" pitchFamily="34" charset="0"/>
                <a:ea typeface="IBM Plex Sans" pitchFamily="34" charset="-122"/>
                <a:cs typeface="IBM Plex Sans" pitchFamily="34" charset="-120"/>
              </a:rPr>
              <a:t>Memorie</a:t>
            </a:r>
            <a:endParaRPr lang="en-US" sz="1339" dirty="0"/>
          </a:p>
        </p:txBody>
      </p:sp>
      <p:sp>
        <p:nvSpPr>
          <p:cNvPr id="14" name="Text 11"/>
          <p:cNvSpPr/>
          <p:nvPr/>
        </p:nvSpPr>
        <p:spPr>
          <a:xfrm>
            <a:off x="3708400" y="4234736"/>
            <a:ext cx="3217926" cy="224155"/>
          </a:xfrm>
          <a:prstGeom prst="rect">
            <a:avLst/>
          </a:prstGeom>
          <a:noFill/>
          <a:ln/>
        </p:spPr>
        <p:txBody>
          <a:bodyPr wrap="square" lIns="0" tIns="0" rIns="0" bIns="0" rtlCol="0" anchor="t">
            <a:normAutofit/>
          </a:bodyPr>
          <a:lstStyle/>
          <a:p>
            <a:pPr algn="l" indent="0" marL="0">
              <a:lnSpc>
                <a:spcPts val="1570"/>
              </a:lnSpc>
              <a:buNone/>
            </a:pPr>
            <a:r>
              <a:rPr lang="en-US" sz="1121" dirty="0">
                <a:solidFill>
                  <a:srgbClr val="4A5568"/>
                </a:solidFill>
                <a:latin typeface="IBM Plex Sans" pitchFamily="34" charset="0"/>
                <a:ea typeface="IBM Plex Sans" pitchFamily="34" charset="-122"/>
                <a:cs typeface="IBM Plex Sans" pitchFamily="34" charset="-120"/>
              </a:rPr>
              <a:t>89 de notițe: reguli și particularități pe client</a:t>
            </a:r>
            <a:endParaRPr lang="en-US" sz="1121" dirty="0"/>
          </a:p>
        </p:txBody>
      </p:sp>
      <p:sp>
        <p:nvSpPr>
          <p:cNvPr id="15" name="Shape 12"/>
          <p:cNvSpPr/>
          <p:nvPr/>
        </p:nvSpPr>
        <p:spPr>
          <a:xfrm>
            <a:off x="3530600" y="4712891"/>
            <a:ext cx="3479800" cy="773509"/>
          </a:xfrm>
          <a:prstGeom prst="roundRect">
            <a:avLst>
              <a:gd name="adj" fmla="val 9851"/>
            </a:avLst>
          </a:prstGeom>
          <a:solidFill>
            <a:srgbClr val="FFFFFF"/>
          </a:solidFill>
          <a:ln/>
        </p:spPr>
      </p:sp>
      <p:sp>
        <p:nvSpPr>
          <p:cNvPr id="16" name="Text 13"/>
          <p:cNvSpPr/>
          <p:nvPr/>
        </p:nvSpPr>
        <p:spPr>
          <a:xfrm>
            <a:off x="3708400" y="4865291"/>
            <a:ext cx="3217926" cy="257254"/>
          </a:xfrm>
          <a:prstGeom prst="rect">
            <a:avLst/>
          </a:prstGeom>
          <a:noFill/>
          <a:ln/>
        </p:spPr>
        <p:txBody>
          <a:bodyPr wrap="square" lIns="0" tIns="0" rIns="0" bIns="0" rtlCol="0" anchor="t">
            <a:normAutofit/>
          </a:bodyPr>
          <a:lstStyle/>
          <a:p>
            <a:pPr algn="l" indent="0" marL="0">
              <a:lnSpc>
                <a:spcPts val="1874"/>
              </a:lnSpc>
              <a:buNone/>
            </a:pPr>
            <a:r>
              <a:rPr lang="en-US" sz="1339" b="1" dirty="0">
                <a:solidFill>
                  <a:srgbClr val="14213D"/>
                </a:solidFill>
                <a:latin typeface="IBM Plex Sans" pitchFamily="34" charset="0"/>
                <a:ea typeface="IBM Plex Sans" pitchFamily="34" charset="-122"/>
                <a:cs typeface="IBM Plex Sans" pitchFamily="34" charset="-120"/>
              </a:rPr>
              <a:t>Surse și fișiere</a:t>
            </a:r>
            <a:endParaRPr lang="en-US" sz="1339" dirty="0"/>
          </a:p>
        </p:txBody>
      </p:sp>
      <p:sp>
        <p:nvSpPr>
          <p:cNvPr id="17" name="Text 14"/>
          <p:cNvSpPr/>
          <p:nvPr/>
        </p:nvSpPr>
        <p:spPr>
          <a:xfrm>
            <a:off x="3708400" y="5135245"/>
            <a:ext cx="3217926" cy="224155"/>
          </a:xfrm>
          <a:prstGeom prst="rect">
            <a:avLst/>
          </a:prstGeom>
          <a:noFill/>
          <a:ln/>
        </p:spPr>
        <p:txBody>
          <a:bodyPr wrap="square" lIns="0" tIns="0" rIns="0" bIns="0" rtlCol="0" anchor="t">
            <a:normAutofit/>
          </a:bodyPr>
          <a:lstStyle/>
          <a:p>
            <a:pPr algn="l" indent="0" marL="0">
              <a:lnSpc>
                <a:spcPts val="1570"/>
              </a:lnSpc>
              <a:buNone/>
            </a:pPr>
            <a:r>
              <a:rPr lang="en-US" sz="1121" dirty="0">
                <a:solidFill>
                  <a:srgbClr val="4A5568"/>
                </a:solidFill>
                <a:latin typeface="IBM Plex Sans" pitchFamily="34" charset="0"/>
                <a:ea typeface="IBM Plex Sans" pitchFamily="34" charset="-122"/>
                <a:cs typeface="IBM Plex Sans" pitchFamily="34" charset="-120"/>
              </a:rPr>
              <a:t>Git, Excel, PDF, capturi de ecran</a:t>
            </a:r>
            <a:endParaRPr lang="en-US" sz="1121" dirty="0"/>
          </a:p>
        </p:txBody>
      </p:sp>
      <p:sp>
        <p:nvSpPr>
          <p:cNvPr id="18" name="Text 15"/>
          <p:cNvSpPr/>
          <p:nvPr/>
        </p:nvSpPr>
        <p:spPr>
          <a:xfrm>
            <a:off x="7264400" y="3530600"/>
            <a:ext cx="914400" cy="27432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B5531A"/>
                </a:solidFill>
                <a:latin typeface="IBM Plex Sans" pitchFamily="34" charset="0"/>
                <a:ea typeface="IBM Plex Sans" pitchFamily="34" charset="-122"/>
                <a:cs typeface="IBM Plex Sans" pitchFamily="34" charset="-120"/>
              </a:rPr>
              <a:t>MCP</a:t>
            </a:r>
            <a:endParaRPr lang="en-US" sz="1400" dirty="0"/>
          </a:p>
        </p:txBody>
      </p:sp>
      <p:pic>
        <p:nvPicPr>
          <p:cNvPr id="19" name="Image 1" descr="connector">    </p:cNvPr>
          <p:cNvPicPr>
            <a:picLocks noChangeAspect="1"/>
          </p:cNvPicPr>
          <p:nvPr/>
        </p:nvPicPr>
        <p:blipFill>
          <a:blip r:embed="rId2"/>
          <a:srcRect l="0" r="0" t="0" b="0"/>
          <a:stretch/>
        </p:blipFill>
        <p:spPr>
          <a:xfrm>
            <a:off x="7251700" y="3822700"/>
            <a:ext cx="939800" cy="101600"/>
          </a:xfrm>
          <a:prstGeom prst="rect">
            <a:avLst/>
          </a:prstGeom>
        </p:spPr>
      </p:pic>
      <p:sp>
        <p:nvSpPr>
          <p:cNvPr id="20" name="Shape 16"/>
          <p:cNvSpPr/>
          <p:nvPr/>
        </p:nvSpPr>
        <p:spPr>
          <a:xfrm>
            <a:off x="8194675" y="2035175"/>
            <a:ext cx="3181350" cy="3676650"/>
          </a:xfrm>
          <a:prstGeom prst="roundRect">
            <a:avLst>
              <a:gd name="adj" fmla="val 3094"/>
            </a:avLst>
          </a:prstGeom>
          <a:solidFill>
            <a:srgbClr val="FFFFFF"/>
          </a:solidFill>
          <a:ln w="6350">
            <a:solidFill>
              <a:srgbClr val="E2DED4"/>
            </a:solidFill>
            <a:prstDash val="solid"/>
          </a:ln>
        </p:spPr>
      </p:sp>
      <p:sp>
        <p:nvSpPr>
          <p:cNvPr id="21" name="Text 17"/>
          <p:cNvSpPr/>
          <p:nvPr/>
        </p:nvSpPr>
        <p:spPr>
          <a:xfrm>
            <a:off x="8425180" y="2265680"/>
            <a:ext cx="2801950"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Bazele clienților</a:t>
            </a:r>
            <a:endParaRPr lang="en-US" sz="1600" dirty="0"/>
          </a:p>
        </p:txBody>
      </p:sp>
      <p:sp>
        <p:nvSpPr>
          <p:cNvPr id="22" name="Shape 18"/>
          <p:cNvSpPr/>
          <p:nvPr/>
        </p:nvSpPr>
        <p:spPr>
          <a:xfrm>
            <a:off x="8428355" y="2639695"/>
            <a:ext cx="2713990" cy="758190"/>
          </a:xfrm>
          <a:prstGeom prst="roundRect">
            <a:avLst>
              <a:gd name="adj" fmla="val 9631"/>
            </a:avLst>
          </a:prstGeom>
          <a:noFill/>
          <a:ln w="6350">
            <a:solidFill>
              <a:srgbClr val="D6D1C4"/>
            </a:solidFill>
            <a:prstDash val="solid"/>
          </a:ln>
        </p:spPr>
      </p:sp>
      <p:sp>
        <p:nvSpPr>
          <p:cNvPr id="23" name="Text 19"/>
          <p:cNvSpPr/>
          <p:nvPr/>
        </p:nvSpPr>
        <p:spPr>
          <a:xfrm>
            <a:off x="8582660" y="2768600"/>
            <a:ext cx="2477542" cy="27432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4213D"/>
                </a:solidFill>
                <a:latin typeface="IBM Plex Sans" pitchFamily="34" charset="0"/>
                <a:ea typeface="IBM Plex Sans" pitchFamily="34" charset="-122"/>
                <a:cs typeface="IBM Plex Sans" pitchFamily="34" charset="-120"/>
              </a:rPr>
              <a:t>Dev / test</a:t>
            </a:r>
            <a:endParaRPr lang="en-US" sz="1400" dirty="0"/>
          </a:p>
        </p:txBody>
      </p:sp>
      <p:sp>
        <p:nvSpPr>
          <p:cNvPr id="24" name="Text 20"/>
          <p:cNvSpPr/>
          <p:nvPr/>
        </p:nvSpPr>
        <p:spPr>
          <a:xfrm>
            <a:off x="8582660" y="3055620"/>
            <a:ext cx="2477542"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aici se dezvoltă și se testează</a:t>
            </a:r>
            <a:endParaRPr lang="en-US" sz="1200" dirty="0"/>
          </a:p>
        </p:txBody>
      </p:sp>
      <p:sp>
        <p:nvSpPr>
          <p:cNvPr id="25" name="Shape 21"/>
          <p:cNvSpPr/>
          <p:nvPr/>
        </p:nvSpPr>
        <p:spPr>
          <a:xfrm>
            <a:off x="8431530" y="3534410"/>
            <a:ext cx="2707640" cy="762000"/>
          </a:xfrm>
          <a:prstGeom prst="roundRect">
            <a:avLst>
              <a:gd name="adj" fmla="val 9167"/>
            </a:avLst>
          </a:prstGeom>
          <a:solidFill>
            <a:srgbClr val="FBE8D7"/>
          </a:solidFill>
          <a:ln w="12700">
            <a:solidFill>
              <a:srgbClr val="E07A2E"/>
            </a:solidFill>
            <a:prstDash val="solid"/>
          </a:ln>
        </p:spPr>
      </p:sp>
      <p:sp>
        <p:nvSpPr>
          <p:cNvPr id="26" name="Text 22"/>
          <p:cNvSpPr/>
          <p:nvPr/>
        </p:nvSpPr>
        <p:spPr>
          <a:xfrm>
            <a:off x="8587740" y="3665220"/>
            <a:ext cx="2467077" cy="27432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4213D"/>
                </a:solidFill>
                <a:latin typeface="IBM Plex Sans" pitchFamily="34" charset="0"/>
                <a:ea typeface="IBM Plex Sans" pitchFamily="34" charset="-122"/>
                <a:cs typeface="IBM Plex Sans" pitchFamily="34" charset="-120"/>
              </a:rPr>
              <a:t>Producție</a:t>
            </a:r>
            <a:endParaRPr lang="en-US" sz="1400" dirty="0"/>
          </a:p>
        </p:txBody>
      </p:sp>
      <p:sp>
        <p:nvSpPr>
          <p:cNvPr id="27" name="Text 23"/>
          <p:cNvSpPr/>
          <p:nvPr/>
        </p:nvSpPr>
        <p:spPr>
          <a:xfrm>
            <a:off x="8587740" y="3952240"/>
            <a:ext cx="2545080"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4213D"/>
                </a:solidFill>
                <a:latin typeface="IBM Plex Sans" pitchFamily="34" charset="0"/>
                <a:ea typeface="IBM Plex Sans" pitchFamily="34" charset="-122"/>
                <a:cs typeface="IBM Plex Sans" pitchFamily="34" charset="-120"/>
              </a:rPr>
              <a:t>doar după ok-ul implementatorului</a:t>
            </a:r>
            <a:endParaRPr lang="en-US" sz="1200" dirty="0"/>
          </a:p>
        </p:txBody>
      </p:sp>
      <p:sp>
        <p:nvSpPr>
          <p:cNvPr id="28" name="Shape 24"/>
          <p:cNvSpPr/>
          <p:nvPr/>
        </p:nvSpPr>
        <p:spPr>
          <a:xfrm>
            <a:off x="8428355" y="4432935"/>
            <a:ext cx="2713990" cy="758190"/>
          </a:xfrm>
          <a:prstGeom prst="roundRect">
            <a:avLst>
              <a:gd name="adj" fmla="val 9631"/>
            </a:avLst>
          </a:prstGeom>
          <a:noFill/>
          <a:ln w="6350">
            <a:solidFill>
              <a:srgbClr val="D6D1C4"/>
            </a:solidFill>
            <a:prstDash val="solid"/>
          </a:ln>
        </p:spPr>
      </p:sp>
      <p:sp>
        <p:nvSpPr>
          <p:cNvPr id="29" name="Text 25"/>
          <p:cNvSpPr/>
          <p:nvPr/>
        </p:nvSpPr>
        <p:spPr>
          <a:xfrm>
            <a:off x="8582660" y="4561840"/>
            <a:ext cx="2477542" cy="27432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4213D"/>
                </a:solidFill>
                <a:latin typeface="IBM Plex Sans" pitchFamily="34" charset="0"/>
                <a:ea typeface="IBM Plex Sans" pitchFamily="34" charset="-122"/>
                <a:cs typeface="IBM Plex Sans" pitchFamily="34" charset="-120"/>
              </a:rPr>
              <a:t>Alte sisteme</a:t>
            </a:r>
            <a:endParaRPr lang="en-US" sz="1400" dirty="0"/>
          </a:p>
        </p:txBody>
      </p:sp>
      <p:sp>
        <p:nvSpPr>
          <p:cNvPr id="30" name="Text 26"/>
          <p:cNvSpPr/>
          <p:nvPr/>
        </p:nvSpPr>
        <p:spPr>
          <a:xfrm>
            <a:off x="8582660" y="4848860"/>
            <a:ext cx="2477542"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SI, WinArhi, Eagle, HERE, Breeze</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812800" y="6350000"/>
            <a:ext cx="1695450" cy="50800"/>
          </a:xfrm>
          <a:prstGeom prst="roundRect">
            <a:avLst>
              <a:gd name="adj" fmla="val 50000"/>
            </a:avLst>
          </a:prstGeom>
          <a:solidFill>
            <a:srgbClr val="E07A2E"/>
          </a:solidFill>
          <a:ln/>
        </p:spPr>
      </p:sp>
      <p:sp>
        <p:nvSpPr>
          <p:cNvPr id="3" name="Shape 1"/>
          <p:cNvSpPr/>
          <p:nvPr/>
        </p:nvSpPr>
        <p:spPr>
          <a:xfrm>
            <a:off x="2584450" y="6350000"/>
            <a:ext cx="1695450" cy="50800"/>
          </a:xfrm>
          <a:prstGeom prst="roundRect">
            <a:avLst>
              <a:gd name="adj" fmla="val 50000"/>
            </a:avLst>
          </a:prstGeom>
          <a:solidFill>
            <a:srgbClr val="E07A2E"/>
          </a:solidFill>
          <a:ln/>
        </p:spPr>
      </p:sp>
      <p:sp>
        <p:nvSpPr>
          <p:cNvPr id="4" name="Shape 2"/>
          <p:cNvSpPr/>
          <p:nvPr/>
        </p:nvSpPr>
        <p:spPr>
          <a:xfrm>
            <a:off x="4356100" y="6350000"/>
            <a:ext cx="1695450" cy="50800"/>
          </a:xfrm>
          <a:prstGeom prst="roundRect">
            <a:avLst>
              <a:gd name="adj" fmla="val 50000"/>
            </a:avLst>
          </a:prstGeom>
          <a:solidFill>
            <a:srgbClr val="E07A2E"/>
          </a:solidFill>
          <a:ln/>
        </p:spPr>
      </p:sp>
      <p:sp>
        <p:nvSpPr>
          <p:cNvPr id="5" name="Shape 3"/>
          <p:cNvSpPr/>
          <p:nvPr/>
        </p:nvSpPr>
        <p:spPr>
          <a:xfrm>
            <a:off x="6127750" y="6350000"/>
            <a:ext cx="1695450" cy="50800"/>
          </a:xfrm>
          <a:prstGeom prst="roundRect">
            <a:avLst>
              <a:gd name="adj" fmla="val 50000"/>
            </a:avLst>
          </a:prstGeom>
          <a:solidFill>
            <a:srgbClr val="D6D1C4"/>
          </a:solidFill>
          <a:ln/>
        </p:spPr>
      </p:sp>
      <p:sp>
        <p:nvSpPr>
          <p:cNvPr id="6" name="Shape 4"/>
          <p:cNvSpPr/>
          <p:nvPr/>
        </p:nvSpPr>
        <p:spPr>
          <a:xfrm>
            <a:off x="7899400" y="6350000"/>
            <a:ext cx="1695450" cy="50800"/>
          </a:xfrm>
          <a:prstGeom prst="roundRect">
            <a:avLst>
              <a:gd name="adj" fmla="val 50000"/>
            </a:avLst>
          </a:prstGeom>
          <a:solidFill>
            <a:srgbClr val="D6D1C4"/>
          </a:solidFill>
          <a:ln/>
        </p:spPr>
      </p:sp>
      <p:sp>
        <p:nvSpPr>
          <p:cNvPr id="7" name="Shape 5"/>
          <p:cNvSpPr/>
          <p:nvPr/>
        </p:nvSpPr>
        <p:spPr>
          <a:xfrm>
            <a:off x="9671050" y="6350000"/>
            <a:ext cx="1708150" cy="50800"/>
          </a:xfrm>
          <a:prstGeom prst="roundRect">
            <a:avLst>
              <a:gd name="adj" fmla="val 50000"/>
            </a:avLst>
          </a:prstGeom>
          <a:solidFill>
            <a:srgbClr val="D6D1C4"/>
          </a:solidFill>
          <a:ln/>
        </p:spPr>
      </p:sp>
      <p:sp>
        <p:nvSpPr>
          <p:cNvPr id="8" name="Text 6"/>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5531A"/>
                </a:solidFill>
                <a:latin typeface="IBM Plex Sans" pitchFamily="34" charset="0"/>
                <a:ea typeface="IBM Plex Sans" pitchFamily="34" charset="-122"/>
                <a:cs typeface="IBM Plex Sans" pitchFamily="34" charset="-120"/>
              </a:rPr>
              <a:t>ETAPELE 1–3 DIN 6</a:t>
            </a:r>
            <a:endParaRPr lang="en-US" sz="1200" dirty="0"/>
          </a:p>
        </p:txBody>
      </p:sp>
      <p:sp>
        <p:nvSpPr>
          <p:cNvPr id="9" name="Text 7"/>
          <p:cNvSpPr/>
          <p:nvPr>
            <p:ph type="title"/>
          </p:nvPr>
        </p:nvSpPr>
        <p:spPr>
          <a:xfrm>
            <a:off x="812800" y="1102361"/>
            <a:ext cx="10883392" cy="52832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4213D"/>
                </a:solidFill>
                <a:latin typeface="Rubik" pitchFamily="34" charset="0"/>
                <a:ea typeface="Rubik" pitchFamily="34" charset="-122"/>
                <a:cs typeface="Rubik" pitchFamily="34" charset="-120"/>
              </a:rPr>
              <a:t>De la analiză la fluxurile clientului</a:t>
            </a:r>
            <a:endParaRPr lang="en-US" sz="3600" dirty="0"/>
          </a:p>
        </p:txBody>
      </p:sp>
      <p:sp>
        <p:nvSpPr>
          <p:cNvPr id="10" name="Shape 8"/>
          <p:cNvSpPr/>
          <p:nvPr/>
        </p:nvSpPr>
        <p:spPr>
          <a:xfrm>
            <a:off x="812800" y="1930400"/>
            <a:ext cx="3079750" cy="4114800"/>
          </a:xfrm>
          <a:prstGeom prst="roundRect">
            <a:avLst>
              <a:gd name="adj" fmla="val 3299"/>
            </a:avLst>
          </a:prstGeom>
          <a:solidFill>
            <a:srgbClr val="FFFFFF"/>
          </a:solidFill>
          <a:ln/>
        </p:spPr>
      </p:sp>
      <p:sp>
        <p:nvSpPr>
          <p:cNvPr id="11" name="Shape 9"/>
          <p:cNvSpPr/>
          <p:nvPr/>
        </p:nvSpPr>
        <p:spPr>
          <a:xfrm>
            <a:off x="812800" y="1930400"/>
            <a:ext cx="3079750" cy="4114800"/>
          </a:xfrm>
          <a:custGeom>
            <a:avLst/>
            <a:gdLst/>
            <a:ahLst/>
            <a:cxnLst/>
            <a:rect l="l" t="t" r="r" b="b"/>
            <a:pathLst>
              <a:path w="3079750" h="4114800">
                <a:moveTo>
                  <a:pt x="0" y="101600"/>
                </a:moveTo>
                <a:lnTo>
                  <a:pt x="0" y="101600"/>
                </a:lnTo>
                <a:arcTo hR="101600" wR="101600" stAng="10800000" swAng="5400000"/>
                <a:lnTo>
                  <a:pt x="2978150" y="0"/>
                </a:lnTo>
                <a:arcTo hR="101600" wR="101600" stAng="16200000" swAng="5400000"/>
                <a:lnTo>
                  <a:pt x="3079750" y="101600"/>
                </a:lnTo>
                <a:arcTo hR="50800" wR="101600" stAng="0" swAng="-5400000"/>
                <a:lnTo>
                  <a:pt x="101600" y="50800"/>
                </a:lnTo>
                <a:arcTo hR="50800" wR="101600" stAng="16200000" swAng="-5400000"/>
                <a:close/>
              </a:path>
            </a:pathLst>
          </a:custGeom>
          <a:solidFill>
            <a:srgbClr val="E07A2E"/>
          </a:solidFill>
          <a:ln/>
        </p:spPr>
      </p:sp>
      <p:sp>
        <p:nvSpPr>
          <p:cNvPr id="12" name="Text 10"/>
          <p:cNvSpPr/>
          <p:nvPr/>
        </p:nvSpPr>
        <p:spPr>
          <a:xfrm>
            <a:off x="1066800" y="2235200"/>
            <a:ext cx="2648902" cy="41656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B5531A"/>
                </a:solidFill>
                <a:latin typeface="Rubik" pitchFamily="34" charset="0"/>
                <a:ea typeface="Rubik" pitchFamily="34" charset="-122"/>
                <a:cs typeface="Rubik" pitchFamily="34" charset="-120"/>
              </a:rPr>
              <a:t>1</a:t>
            </a:r>
            <a:endParaRPr lang="en-US" sz="2200" dirty="0"/>
          </a:p>
        </p:txBody>
      </p:sp>
      <p:sp>
        <p:nvSpPr>
          <p:cNvPr id="13" name="Text 11"/>
          <p:cNvSpPr/>
          <p:nvPr/>
        </p:nvSpPr>
        <p:spPr>
          <a:xfrm>
            <a:off x="1066800" y="2727961"/>
            <a:ext cx="2648902" cy="36068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4213D"/>
                </a:solidFill>
                <a:latin typeface="IBM Plex Sans" pitchFamily="34" charset="0"/>
                <a:ea typeface="IBM Plex Sans" pitchFamily="34" charset="-122"/>
                <a:cs typeface="IBM Plex Sans" pitchFamily="34" charset="-120"/>
              </a:rPr>
              <a:t>Analiză</a:t>
            </a:r>
            <a:endParaRPr lang="en-US" sz="2200" dirty="0"/>
          </a:p>
        </p:txBody>
      </p:sp>
      <p:sp>
        <p:nvSpPr>
          <p:cNvPr id="14" name="Text 12"/>
          <p:cNvSpPr/>
          <p:nvPr/>
        </p:nvSpPr>
        <p:spPr>
          <a:xfrm>
            <a:off x="1066800" y="3164841"/>
            <a:ext cx="2648902" cy="10210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Înregistrare, transcript, document de analiză. Documentul devine contextul lui Claude.</a:t>
            </a:r>
            <a:endParaRPr lang="en-US" sz="1400" dirty="0"/>
          </a:p>
        </p:txBody>
      </p:sp>
      <p:sp>
        <p:nvSpPr>
          <p:cNvPr id="15" name="Text 13"/>
          <p:cNvSpPr/>
          <p:nvPr/>
        </p:nvSpPr>
        <p:spPr>
          <a:xfrm>
            <a:off x="1066800" y="4683761"/>
            <a:ext cx="2571750" cy="1107440"/>
          </a:xfrm>
          <a:prstGeom prst="roundRect">
            <a:avLst>
              <a:gd name="adj" fmla="val 5734"/>
            </a:avLst>
          </a:prstGeom>
          <a:solidFill>
            <a:srgbClr val="EDEAE2"/>
          </a:solidFill>
          <a:ln/>
        </p:spPr>
        <p:txBody>
          <a:bodyPr wrap="square" lIns="133801" tIns="108401" rIns="65793" bIns="83001" rtlCol="0" anchor="t">
            <a:normAutofit/>
          </a:bodyPr>
          <a:lstStyle/>
          <a:p>
            <a:pPr algn="l" indent="0" marL="0">
              <a:lnSpc>
                <a:spcPts val="1680"/>
              </a:lnSpc>
              <a:buNone/>
            </a:pPr>
            <a:r>
              <a:rPr lang="en-US" sz="1200" b="1" dirty="0">
                <a:solidFill>
                  <a:srgbClr val="14213D"/>
                </a:solidFill>
                <a:latin typeface="IBM Plex Sans" pitchFamily="34" charset="0"/>
                <a:ea typeface="IBM Plex Sans" pitchFamily="34" charset="-122"/>
                <a:cs typeface="IBM Plex Sans" pitchFamily="34" charset="-120"/>
              </a:rPr>
              <a:t>Velta:</a:t>
            </a:r>
            <a:r>
              <a:rPr lang="en-US" sz="1200" dirty="0">
                <a:solidFill>
                  <a:srgbClr val="14213D"/>
                </a:solidFill>
                <a:latin typeface="IBM Plex Sans" pitchFamily="34" charset="0"/>
                <a:ea typeface="IBM Plex Sans" pitchFamily="34" charset="-122"/>
                <a:cs typeface="IBM Plex Sans" pitchFamily="34" charset="-120"/>
              </a:rPr>
              <a:t> din transcripturile ședințelor de analiză au rezultat documentul de analiză și arhitectura</a:t>
            </a:r>
            <a:endParaRPr lang="en-US" sz="1200" dirty="0"/>
          </a:p>
        </p:txBody>
      </p:sp>
      <p:sp>
        <p:nvSpPr>
          <p:cNvPr id="16" name="Shape 14"/>
          <p:cNvSpPr/>
          <p:nvPr/>
        </p:nvSpPr>
        <p:spPr>
          <a:xfrm>
            <a:off x="4095750" y="1930400"/>
            <a:ext cx="3079750" cy="4114800"/>
          </a:xfrm>
          <a:prstGeom prst="roundRect">
            <a:avLst>
              <a:gd name="adj" fmla="val 3299"/>
            </a:avLst>
          </a:prstGeom>
          <a:solidFill>
            <a:srgbClr val="FFFFFF"/>
          </a:solidFill>
          <a:ln/>
        </p:spPr>
      </p:sp>
      <p:sp>
        <p:nvSpPr>
          <p:cNvPr id="17" name="Shape 15"/>
          <p:cNvSpPr/>
          <p:nvPr/>
        </p:nvSpPr>
        <p:spPr>
          <a:xfrm>
            <a:off x="4095750" y="1930400"/>
            <a:ext cx="3079750" cy="4114800"/>
          </a:xfrm>
          <a:custGeom>
            <a:avLst/>
            <a:gdLst/>
            <a:ahLst/>
            <a:cxnLst/>
            <a:rect l="l" t="t" r="r" b="b"/>
            <a:pathLst>
              <a:path w="3079750" h="4114800">
                <a:moveTo>
                  <a:pt x="0" y="101600"/>
                </a:moveTo>
                <a:lnTo>
                  <a:pt x="0" y="101600"/>
                </a:lnTo>
                <a:arcTo hR="101600" wR="101600" stAng="10800000" swAng="5400000"/>
                <a:lnTo>
                  <a:pt x="2978150" y="0"/>
                </a:lnTo>
                <a:arcTo hR="101600" wR="101600" stAng="16200000" swAng="5400000"/>
                <a:lnTo>
                  <a:pt x="3079750" y="101600"/>
                </a:lnTo>
                <a:arcTo hR="50800" wR="101600" stAng="0" swAng="-5400000"/>
                <a:lnTo>
                  <a:pt x="101600" y="50800"/>
                </a:lnTo>
                <a:arcTo hR="50800" wR="101600" stAng="16200000" swAng="-5400000"/>
                <a:close/>
              </a:path>
            </a:pathLst>
          </a:custGeom>
          <a:solidFill>
            <a:srgbClr val="E07A2E"/>
          </a:solidFill>
          <a:ln/>
        </p:spPr>
      </p:sp>
      <p:sp>
        <p:nvSpPr>
          <p:cNvPr id="18" name="Text 16"/>
          <p:cNvSpPr/>
          <p:nvPr/>
        </p:nvSpPr>
        <p:spPr>
          <a:xfrm>
            <a:off x="4349750" y="2235200"/>
            <a:ext cx="2648902" cy="41656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B5531A"/>
                </a:solidFill>
                <a:latin typeface="Rubik" pitchFamily="34" charset="0"/>
                <a:ea typeface="Rubik" pitchFamily="34" charset="-122"/>
                <a:cs typeface="Rubik" pitchFamily="34" charset="-120"/>
              </a:rPr>
              <a:t>2</a:t>
            </a:r>
            <a:endParaRPr lang="en-US" sz="2200" dirty="0"/>
          </a:p>
        </p:txBody>
      </p:sp>
      <p:sp>
        <p:nvSpPr>
          <p:cNvPr id="19" name="Text 17"/>
          <p:cNvSpPr/>
          <p:nvPr/>
        </p:nvSpPr>
        <p:spPr>
          <a:xfrm>
            <a:off x="4349750" y="2727961"/>
            <a:ext cx="2648902" cy="36068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4213D"/>
                </a:solidFill>
                <a:latin typeface="IBM Plex Sans" pitchFamily="34" charset="0"/>
                <a:ea typeface="IBM Plex Sans" pitchFamily="34" charset="-122"/>
                <a:cs typeface="IBM Plex Sans" pitchFamily="34" charset="-120"/>
              </a:rPr>
              <a:t>Preluare date</a:t>
            </a:r>
            <a:endParaRPr lang="en-US" sz="2200" dirty="0"/>
          </a:p>
        </p:txBody>
      </p:sp>
      <p:sp>
        <p:nvSpPr>
          <p:cNvPr id="20" name="Text 18"/>
          <p:cNvSpPr/>
          <p:nvPr/>
        </p:nvSpPr>
        <p:spPr>
          <a:xfrm>
            <a:off x="4349750" y="3164841"/>
            <a:ext cx="2648902" cy="77216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Citește Excel-urile, validează conturile și terții, verifică totalurile față de sursă.</a:t>
            </a:r>
            <a:endParaRPr lang="en-US" sz="1400" dirty="0"/>
          </a:p>
        </p:txBody>
      </p:sp>
      <p:sp>
        <p:nvSpPr>
          <p:cNvPr id="21" name="Text 19"/>
          <p:cNvSpPr/>
          <p:nvPr/>
        </p:nvSpPr>
        <p:spPr>
          <a:xfrm>
            <a:off x="4349750" y="4470400"/>
            <a:ext cx="2571750" cy="1320800"/>
          </a:xfrm>
          <a:prstGeom prst="roundRect">
            <a:avLst>
              <a:gd name="adj" fmla="val 4808"/>
            </a:avLst>
          </a:prstGeom>
          <a:solidFill>
            <a:srgbClr val="EDEAE2"/>
          </a:solidFill>
          <a:ln/>
        </p:spPr>
        <p:txBody>
          <a:bodyPr wrap="square" lIns="133801" tIns="108401" rIns="65793" bIns="83001" rtlCol="0" anchor="t">
            <a:normAutofit/>
          </a:bodyPr>
          <a:lstStyle/>
          <a:p>
            <a:pPr algn="l" indent="0" marL="0">
              <a:lnSpc>
                <a:spcPts val="1680"/>
              </a:lnSpc>
              <a:buNone/>
            </a:pPr>
            <a:r>
              <a:rPr lang="en-US" sz="1200" b="1" dirty="0">
                <a:solidFill>
                  <a:srgbClr val="14213D"/>
                </a:solidFill>
                <a:latin typeface="IBM Plex Sans" pitchFamily="34" charset="0"/>
                <a:ea typeface="IBM Plex Sans" pitchFamily="34" charset="-122"/>
                <a:cs typeface="IBM Plex Sans" pitchFamily="34" charset="-120"/>
              </a:rPr>
              <a:t>Grupul Velta:</a:t>
            </a:r>
            <a:r>
              <a:rPr lang="en-US" sz="1200" dirty="0">
                <a:solidFill>
                  <a:srgbClr val="14213D"/>
                </a:solidFill>
                <a:latin typeface="IBM Plex Sans" pitchFamily="34" charset="0"/>
                <a:ea typeface="IBM Plex Sans" pitchFamily="34" charset="-122"/>
                <a:cs typeface="IBM Plex Sans" pitchFamily="34" charset="-120"/>
              </a:rPr>
              <a:t> Pan European și Guardia. Date preluate: facturi RON și EUR, solduri, stocuri, balanțe, rețete, nomenclatoare...etc</a:t>
            </a:r>
            <a:endParaRPr lang="en-US" sz="1200" dirty="0"/>
          </a:p>
        </p:txBody>
      </p:sp>
      <p:sp>
        <p:nvSpPr>
          <p:cNvPr id="22" name="Shape 20"/>
          <p:cNvSpPr/>
          <p:nvPr/>
        </p:nvSpPr>
        <p:spPr>
          <a:xfrm>
            <a:off x="7378700" y="1930400"/>
            <a:ext cx="4000500" cy="4114800"/>
          </a:xfrm>
          <a:prstGeom prst="roundRect">
            <a:avLst>
              <a:gd name="adj" fmla="val 2540"/>
            </a:avLst>
          </a:prstGeom>
          <a:solidFill>
            <a:srgbClr val="FFFFFF"/>
          </a:solidFill>
          <a:ln/>
        </p:spPr>
      </p:sp>
      <p:sp>
        <p:nvSpPr>
          <p:cNvPr id="23" name="Shape 21"/>
          <p:cNvSpPr/>
          <p:nvPr/>
        </p:nvSpPr>
        <p:spPr>
          <a:xfrm>
            <a:off x="7378700" y="1930400"/>
            <a:ext cx="4000500" cy="4114800"/>
          </a:xfrm>
          <a:custGeom>
            <a:avLst/>
            <a:gdLst/>
            <a:ahLst/>
            <a:cxnLst/>
            <a:rect l="l" t="t" r="r" b="b"/>
            <a:pathLst>
              <a:path w="4000500" h="4114800">
                <a:moveTo>
                  <a:pt x="0" y="101600"/>
                </a:moveTo>
                <a:lnTo>
                  <a:pt x="0" y="101600"/>
                </a:lnTo>
                <a:arcTo hR="101600" wR="101600" stAng="10800000" swAng="5400000"/>
                <a:lnTo>
                  <a:pt x="3898900" y="0"/>
                </a:lnTo>
                <a:arcTo hR="101600" wR="101600" stAng="16200000" swAng="5400000"/>
                <a:lnTo>
                  <a:pt x="4000500" y="101600"/>
                </a:lnTo>
                <a:arcTo hR="50800" wR="101600" stAng="0" swAng="-5400000"/>
                <a:lnTo>
                  <a:pt x="101600" y="50800"/>
                </a:lnTo>
                <a:arcTo hR="50800" wR="101600" stAng="16200000" swAng="-5400000"/>
                <a:close/>
              </a:path>
            </a:pathLst>
          </a:custGeom>
          <a:solidFill>
            <a:srgbClr val="E07A2E"/>
          </a:solidFill>
          <a:ln/>
        </p:spPr>
      </p:sp>
      <p:sp>
        <p:nvSpPr>
          <p:cNvPr id="24" name="Text 22"/>
          <p:cNvSpPr/>
          <p:nvPr/>
        </p:nvSpPr>
        <p:spPr>
          <a:xfrm>
            <a:off x="7632700" y="2235200"/>
            <a:ext cx="3597275" cy="371634"/>
          </a:xfrm>
          <a:prstGeom prst="rect">
            <a:avLst/>
          </a:prstGeom>
          <a:noFill/>
          <a:ln/>
        </p:spPr>
        <p:txBody>
          <a:bodyPr wrap="square" lIns="0" tIns="0" rIns="0" bIns="0" rtlCol="0" anchor="t">
            <a:normAutofit/>
          </a:bodyPr>
          <a:lstStyle/>
          <a:p>
            <a:pPr algn="l" indent="0" marL="0">
              <a:lnSpc>
                <a:spcPts val="2772"/>
              </a:lnSpc>
              <a:buNone/>
            </a:pPr>
            <a:r>
              <a:rPr lang="en-US" sz="1980" b="1" dirty="0">
                <a:solidFill>
                  <a:srgbClr val="B5531A"/>
                </a:solidFill>
                <a:latin typeface="Rubik" pitchFamily="34" charset="0"/>
                <a:ea typeface="Rubik" pitchFamily="34" charset="-122"/>
                <a:cs typeface="Rubik" pitchFamily="34" charset="-120"/>
              </a:rPr>
              <a:t>3</a:t>
            </a:r>
            <a:endParaRPr lang="en-US" sz="1980" dirty="0"/>
          </a:p>
        </p:txBody>
      </p:sp>
      <p:sp>
        <p:nvSpPr>
          <p:cNvPr id="25" name="Text 23"/>
          <p:cNvSpPr/>
          <p:nvPr/>
        </p:nvSpPr>
        <p:spPr>
          <a:xfrm>
            <a:off x="7632700" y="2683035"/>
            <a:ext cx="3597275" cy="322104"/>
          </a:xfrm>
          <a:prstGeom prst="rect">
            <a:avLst/>
          </a:prstGeom>
          <a:noFill/>
          <a:ln/>
        </p:spPr>
        <p:txBody>
          <a:bodyPr wrap="square" lIns="0" tIns="0" rIns="0" bIns="0" rtlCol="0" anchor="t">
            <a:normAutofit/>
          </a:bodyPr>
          <a:lstStyle/>
          <a:p>
            <a:pPr algn="l" indent="0" marL="0">
              <a:lnSpc>
                <a:spcPts val="2368"/>
              </a:lnSpc>
              <a:buNone/>
            </a:pPr>
            <a:r>
              <a:rPr lang="en-US" sz="1973" b="1" dirty="0">
                <a:solidFill>
                  <a:srgbClr val="14213D"/>
                </a:solidFill>
                <a:latin typeface="IBM Plex Sans" pitchFamily="34" charset="0"/>
                <a:ea typeface="IBM Plex Sans" pitchFamily="34" charset="-122"/>
                <a:cs typeface="IBM Plex Sans" pitchFamily="34" charset="-120"/>
              </a:rPr>
              <a:t>Dezvoltare</a:t>
            </a:r>
            <a:endParaRPr lang="en-US" sz="1973" dirty="0"/>
          </a:p>
        </p:txBody>
      </p:sp>
      <p:sp>
        <p:nvSpPr>
          <p:cNvPr id="26" name="Text 24"/>
          <p:cNvSpPr/>
          <p:nvPr/>
        </p:nvSpPr>
        <p:spPr>
          <a:xfrm>
            <a:off x="7632700" y="3081338"/>
            <a:ext cx="3597275" cy="686356"/>
          </a:xfrm>
          <a:prstGeom prst="rect">
            <a:avLst/>
          </a:prstGeom>
          <a:noFill/>
          <a:ln/>
        </p:spPr>
        <p:txBody>
          <a:bodyPr wrap="square" lIns="0" tIns="0" rIns="0" bIns="0" rtlCol="0" anchor="t">
            <a:normAutofit/>
          </a:bodyPr>
          <a:lstStyle/>
          <a:p>
            <a:pPr algn="l" indent="0" marL="0">
              <a:lnSpc>
                <a:spcPts val="1739"/>
              </a:lnSpc>
              <a:buNone/>
            </a:pPr>
            <a:r>
              <a:rPr lang="en-US" sz="1243" dirty="0">
                <a:solidFill>
                  <a:srgbClr val="4A5568"/>
                </a:solidFill>
                <a:latin typeface="IBM Plex Sans" pitchFamily="34" charset="0"/>
                <a:ea typeface="IBM Plex Sans" pitchFamily="34" charset="-122"/>
                <a:cs typeface="IBM Plex Sans" pitchFamily="34" charset="-120"/>
              </a:rPr>
              <a:t>Întâi mockup, apoi machetele.</a:t>
            </a:r>
            <a:endParaRPr lang="en-US" sz="1243" dirty="0"/>
          </a:p>
          <a:p>
            <a:pPr algn="l" indent="0" marL="0">
              <a:lnSpc>
                <a:spcPts val="1739"/>
              </a:lnSpc>
              <a:buNone/>
            </a:pPr>
            <a:r>
              <a:rPr lang="en-US" sz="1243" dirty="0">
                <a:solidFill>
                  <a:srgbClr val="4A5568"/>
                </a:solidFill>
                <a:latin typeface="IBM Plex Sans" pitchFamily="34" charset="0"/>
                <a:ea typeface="IBM Plex Sans" pitchFamily="34" charset="-122"/>
                <a:cs typeface="IBM Plex Sans" pitchFamily="34" charset="-120"/>
              </a:rPr>
              <a:t>Modificări doar prin proceduri SP, fără să atingă standardul.</a:t>
            </a:r>
            <a:endParaRPr lang="en-US" sz="1243" dirty="0"/>
          </a:p>
        </p:txBody>
      </p:sp>
      <p:sp>
        <p:nvSpPr>
          <p:cNvPr id="27" name="Shape 25"/>
          <p:cNvSpPr/>
          <p:nvPr/>
        </p:nvSpPr>
        <p:spPr>
          <a:xfrm>
            <a:off x="7632700" y="3945494"/>
            <a:ext cx="3492500" cy="1845707"/>
          </a:xfrm>
          <a:prstGeom prst="roundRect">
            <a:avLst>
              <a:gd name="adj" fmla="val 3440"/>
            </a:avLst>
          </a:prstGeom>
          <a:solidFill>
            <a:srgbClr val="EDEAE2"/>
          </a:solidFill>
          <a:ln/>
        </p:spPr>
      </p:sp>
      <p:sp>
        <p:nvSpPr>
          <p:cNvPr id="28" name="Text 26"/>
          <p:cNvSpPr/>
          <p:nvPr/>
        </p:nvSpPr>
        <p:spPr>
          <a:xfrm>
            <a:off x="7785100" y="4072494"/>
            <a:ext cx="3283331" cy="565150"/>
          </a:xfrm>
          <a:prstGeom prst="rect">
            <a:avLst/>
          </a:prstGeom>
          <a:noFill/>
          <a:ln/>
        </p:spPr>
        <p:txBody>
          <a:bodyPr wrap="square" lIns="0" tIns="0" rIns="0" bIns="0" rtlCol="0" anchor="t">
            <a:normAutofit/>
          </a:bodyPr>
          <a:lstStyle/>
          <a:p>
            <a:pPr algn="l" indent="0" marL="0">
              <a:lnSpc>
                <a:spcPts val="1564"/>
              </a:lnSpc>
              <a:buNone/>
            </a:pPr>
            <a:r>
              <a:rPr lang="en-US" sz="1159" b="1" dirty="0">
                <a:solidFill>
                  <a:srgbClr val="14213D"/>
                </a:solidFill>
                <a:latin typeface="IBM Plex Sans" pitchFamily="34" charset="0"/>
                <a:ea typeface="IBM Plex Sans" pitchFamily="34" charset="-122"/>
                <a:cs typeface="IBM Plex Sans" pitchFamily="34" charset="-120"/>
              </a:rPr>
              <a:t>Transalpina</a:t>
            </a:r>
            <a:r>
              <a:rPr lang="en-US" sz="1159" dirty="0">
                <a:solidFill>
                  <a:srgbClr val="14213D"/>
                </a:solidFill>
                <a:latin typeface="IBM Plex Sans" pitchFamily="34" charset="0"/>
                <a:ea typeface="IBM Plex Sans" pitchFamily="34" charset="-122"/>
                <a:cs typeface="IBM Plex Sans" pitchFamily="34" charset="-120"/>
              </a:rPr>
              <a:t> (producție lemn): debitare → pachetizare → uscare → repachetizare → livrare</a:t>
            </a:r>
            <a:endParaRPr lang="en-US" sz="1159" dirty="0"/>
          </a:p>
        </p:txBody>
      </p:sp>
      <p:sp>
        <p:nvSpPr>
          <p:cNvPr id="29" name="Text 27"/>
          <p:cNvSpPr/>
          <p:nvPr/>
        </p:nvSpPr>
        <p:spPr>
          <a:xfrm>
            <a:off x="7785100" y="4688444"/>
            <a:ext cx="3283331" cy="385207"/>
          </a:xfrm>
          <a:prstGeom prst="rect">
            <a:avLst/>
          </a:prstGeom>
          <a:noFill/>
          <a:ln/>
        </p:spPr>
        <p:txBody>
          <a:bodyPr wrap="square" lIns="0" tIns="0" rIns="0" bIns="0" rtlCol="0" anchor="t">
            <a:normAutofit/>
          </a:bodyPr>
          <a:lstStyle/>
          <a:p>
            <a:pPr algn="l" indent="0" marL="0">
              <a:lnSpc>
                <a:spcPts val="1433"/>
              </a:lnSpc>
              <a:buNone/>
            </a:pPr>
            <a:r>
              <a:rPr lang="en-US" sz="1061" b="1" dirty="0">
                <a:solidFill>
                  <a:srgbClr val="14213D"/>
                </a:solidFill>
                <a:latin typeface="IBM Plex Sans" pitchFamily="34" charset="0"/>
                <a:ea typeface="IBM Plex Sans" pitchFamily="34" charset="-122"/>
                <a:cs typeface="IBM Plex Sans" pitchFamily="34" charset="-120"/>
              </a:rPr>
              <a:t>Delissima</a:t>
            </a:r>
            <a:r>
              <a:rPr lang="en-US" sz="1061" dirty="0">
                <a:solidFill>
                  <a:srgbClr val="14213D"/>
                </a:solidFill>
                <a:latin typeface="IBM Plex Sans" pitchFamily="34" charset="0"/>
                <a:ea typeface="IBM Plex Sans" pitchFamily="34" charset="-122"/>
                <a:cs typeface="IBM Plex Sans" pitchFamily="34" charset="-120"/>
              </a:rPr>
              <a:t> (producție aluat): rețetă pe șarje → lansare → consum cu loturi → etichetare</a:t>
            </a:r>
            <a:endParaRPr lang="en-US" sz="1061" dirty="0"/>
          </a:p>
        </p:txBody>
      </p:sp>
      <p:sp>
        <p:nvSpPr>
          <p:cNvPr id="30" name="Text 28"/>
          <p:cNvSpPr/>
          <p:nvPr/>
        </p:nvSpPr>
        <p:spPr>
          <a:xfrm>
            <a:off x="7785100" y="5124450"/>
            <a:ext cx="3283331" cy="565150"/>
          </a:xfrm>
          <a:prstGeom prst="rect">
            <a:avLst/>
          </a:prstGeom>
          <a:noFill/>
          <a:ln/>
        </p:spPr>
        <p:txBody>
          <a:bodyPr wrap="square" lIns="0" tIns="0" rIns="0" bIns="0" rtlCol="0" anchor="t">
            <a:normAutofit/>
          </a:bodyPr>
          <a:lstStyle/>
          <a:p>
            <a:pPr algn="l" indent="0" marL="0">
              <a:lnSpc>
                <a:spcPts val="1423"/>
              </a:lnSpc>
              <a:buNone/>
            </a:pPr>
            <a:r>
              <a:rPr lang="en-US" sz="1054" b="1" dirty="0">
                <a:solidFill>
                  <a:srgbClr val="14213D"/>
                </a:solidFill>
                <a:latin typeface="IBM Plex Sans" pitchFamily="34" charset="0"/>
                <a:ea typeface="IBM Plex Sans" pitchFamily="34" charset="-122"/>
                <a:cs typeface="IBM Plex Sans" pitchFamily="34" charset="-120"/>
              </a:rPr>
              <a:t>Madrugada</a:t>
            </a:r>
            <a:r>
              <a:rPr lang="en-US" sz="1054" dirty="0">
                <a:solidFill>
                  <a:srgbClr val="14213D"/>
                </a:solidFill>
                <a:latin typeface="IBM Plex Sans" pitchFamily="34" charset="0"/>
                <a:ea typeface="IBM Plex Sans" pitchFamily="34" charset="-122"/>
                <a:cs typeface="IBM Plex Sans" pitchFamily="34" charset="-120"/>
              </a:rPr>
              <a:t> (tâmplărie PVC): portal → integrare WinArhi / Eagle → coletizare → planificare paleți → paletizare → livrare</a:t>
            </a:r>
            <a:endParaRPr lang="en-US" sz="1054"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5F0"/>
        </a:solidFill>
      </p:bgPr>
    </p:bg>
    <p:spTree>
      <p:nvGrpSpPr>
        <p:cNvPr id="1" name=""/>
        <p:cNvGrpSpPr/>
        <p:nvPr/>
      </p:nvGrpSpPr>
      <p:grpSpPr>
        <a:xfrm>
          <a:off x="0" y="0"/>
          <a:ext cx="0" cy="0"/>
          <a:chOff x="0" y="0"/>
          <a:chExt cx="0" cy="0"/>
        </a:xfrm>
      </p:grpSpPr>
      <p:sp>
        <p:nvSpPr>
          <p:cNvPr id="2" name="Shape 0"/>
          <p:cNvSpPr/>
          <p:nvPr/>
        </p:nvSpPr>
        <p:spPr>
          <a:xfrm>
            <a:off x="812800" y="6350000"/>
            <a:ext cx="1695450" cy="50800"/>
          </a:xfrm>
          <a:prstGeom prst="roundRect">
            <a:avLst>
              <a:gd name="adj" fmla="val 50000"/>
            </a:avLst>
          </a:prstGeom>
          <a:solidFill>
            <a:srgbClr val="D6D1C4"/>
          </a:solidFill>
          <a:ln/>
        </p:spPr>
      </p:sp>
      <p:sp>
        <p:nvSpPr>
          <p:cNvPr id="3" name="Shape 1"/>
          <p:cNvSpPr/>
          <p:nvPr/>
        </p:nvSpPr>
        <p:spPr>
          <a:xfrm>
            <a:off x="2584450" y="6350000"/>
            <a:ext cx="1695450" cy="50800"/>
          </a:xfrm>
          <a:prstGeom prst="roundRect">
            <a:avLst>
              <a:gd name="adj" fmla="val 50000"/>
            </a:avLst>
          </a:prstGeom>
          <a:solidFill>
            <a:srgbClr val="D6D1C4"/>
          </a:solidFill>
          <a:ln/>
        </p:spPr>
      </p:sp>
      <p:sp>
        <p:nvSpPr>
          <p:cNvPr id="4" name="Shape 2"/>
          <p:cNvSpPr/>
          <p:nvPr/>
        </p:nvSpPr>
        <p:spPr>
          <a:xfrm>
            <a:off x="4356100" y="6350000"/>
            <a:ext cx="1695450" cy="50800"/>
          </a:xfrm>
          <a:prstGeom prst="roundRect">
            <a:avLst>
              <a:gd name="adj" fmla="val 50000"/>
            </a:avLst>
          </a:prstGeom>
          <a:solidFill>
            <a:srgbClr val="D6D1C4"/>
          </a:solidFill>
          <a:ln/>
        </p:spPr>
      </p:sp>
      <p:sp>
        <p:nvSpPr>
          <p:cNvPr id="5" name="Shape 3"/>
          <p:cNvSpPr/>
          <p:nvPr/>
        </p:nvSpPr>
        <p:spPr>
          <a:xfrm>
            <a:off x="6127750" y="6350000"/>
            <a:ext cx="1695450" cy="50800"/>
          </a:xfrm>
          <a:prstGeom prst="roundRect">
            <a:avLst>
              <a:gd name="adj" fmla="val 50000"/>
            </a:avLst>
          </a:prstGeom>
          <a:solidFill>
            <a:srgbClr val="E07A2E"/>
          </a:solidFill>
          <a:ln/>
        </p:spPr>
      </p:sp>
      <p:sp>
        <p:nvSpPr>
          <p:cNvPr id="6" name="Shape 4"/>
          <p:cNvSpPr/>
          <p:nvPr/>
        </p:nvSpPr>
        <p:spPr>
          <a:xfrm>
            <a:off x="7899400" y="6350000"/>
            <a:ext cx="1695450" cy="50800"/>
          </a:xfrm>
          <a:prstGeom prst="roundRect">
            <a:avLst>
              <a:gd name="adj" fmla="val 50000"/>
            </a:avLst>
          </a:prstGeom>
          <a:solidFill>
            <a:srgbClr val="E07A2E"/>
          </a:solidFill>
          <a:ln/>
        </p:spPr>
      </p:sp>
      <p:sp>
        <p:nvSpPr>
          <p:cNvPr id="7" name="Shape 5"/>
          <p:cNvSpPr/>
          <p:nvPr/>
        </p:nvSpPr>
        <p:spPr>
          <a:xfrm>
            <a:off x="9671050" y="6350000"/>
            <a:ext cx="1708150" cy="50800"/>
          </a:xfrm>
          <a:prstGeom prst="roundRect">
            <a:avLst>
              <a:gd name="adj" fmla="val 50000"/>
            </a:avLst>
          </a:prstGeom>
          <a:solidFill>
            <a:srgbClr val="E07A2E"/>
          </a:solidFill>
          <a:ln/>
        </p:spPr>
      </p:sp>
      <p:sp>
        <p:nvSpPr>
          <p:cNvPr id="8" name="Text 6"/>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5531A"/>
                </a:solidFill>
                <a:latin typeface="IBM Plex Sans" pitchFamily="34" charset="0"/>
                <a:ea typeface="IBM Plex Sans" pitchFamily="34" charset="-122"/>
                <a:cs typeface="IBM Plex Sans" pitchFamily="34" charset="-120"/>
              </a:rPr>
              <a:t>ETAPELE 4–6 DIN 6</a:t>
            </a:r>
            <a:endParaRPr lang="en-US" sz="1200" dirty="0"/>
          </a:p>
        </p:txBody>
      </p:sp>
      <p:sp>
        <p:nvSpPr>
          <p:cNvPr id="9" name="Text 7"/>
          <p:cNvSpPr/>
          <p:nvPr>
            <p:ph type="title"/>
          </p:nvPr>
        </p:nvSpPr>
        <p:spPr>
          <a:xfrm>
            <a:off x="812800" y="1102361"/>
            <a:ext cx="10883392" cy="52832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4213D"/>
                </a:solidFill>
                <a:latin typeface="Rubik" pitchFamily="34" charset="0"/>
                <a:ea typeface="Rubik" pitchFamily="34" charset="-122"/>
                <a:cs typeface="Rubik" pitchFamily="34" charset="-120"/>
              </a:rPr>
              <a:t>De la formulare la mentenanță</a:t>
            </a:r>
            <a:endParaRPr lang="en-US" sz="3600" dirty="0"/>
          </a:p>
        </p:txBody>
      </p:sp>
      <p:sp>
        <p:nvSpPr>
          <p:cNvPr id="10" name="Shape 8"/>
          <p:cNvSpPr/>
          <p:nvPr/>
        </p:nvSpPr>
        <p:spPr>
          <a:xfrm>
            <a:off x="812800" y="1930400"/>
            <a:ext cx="3384550" cy="4114800"/>
          </a:xfrm>
          <a:prstGeom prst="roundRect">
            <a:avLst>
              <a:gd name="adj" fmla="val 3002"/>
            </a:avLst>
          </a:prstGeom>
          <a:solidFill>
            <a:srgbClr val="FFFFFF"/>
          </a:solidFill>
          <a:ln/>
        </p:spPr>
      </p:sp>
      <p:sp>
        <p:nvSpPr>
          <p:cNvPr id="11" name="Shape 9"/>
          <p:cNvSpPr/>
          <p:nvPr/>
        </p:nvSpPr>
        <p:spPr>
          <a:xfrm>
            <a:off x="812800" y="1930400"/>
            <a:ext cx="3384550" cy="4114800"/>
          </a:xfrm>
          <a:custGeom>
            <a:avLst/>
            <a:gdLst/>
            <a:ahLst/>
            <a:cxnLst/>
            <a:rect l="l" t="t" r="r" b="b"/>
            <a:pathLst>
              <a:path w="3384550" h="4114800">
                <a:moveTo>
                  <a:pt x="0" y="101600"/>
                </a:moveTo>
                <a:lnTo>
                  <a:pt x="0" y="101600"/>
                </a:lnTo>
                <a:arcTo hR="101600" wR="101600" stAng="10800000" swAng="5400000"/>
                <a:lnTo>
                  <a:pt x="3282950" y="0"/>
                </a:lnTo>
                <a:arcTo hR="101600" wR="101600" stAng="16200000" swAng="5400000"/>
                <a:lnTo>
                  <a:pt x="3384550" y="101600"/>
                </a:lnTo>
                <a:arcTo hR="50800" wR="101600" stAng="0" swAng="-5400000"/>
                <a:lnTo>
                  <a:pt x="101600" y="50800"/>
                </a:lnTo>
                <a:arcTo hR="50800" wR="101600" stAng="16200000" swAng="-5400000"/>
                <a:close/>
              </a:path>
            </a:pathLst>
          </a:custGeom>
          <a:solidFill>
            <a:srgbClr val="E07A2E"/>
          </a:solidFill>
          <a:ln/>
        </p:spPr>
      </p:sp>
      <p:sp>
        <p:nvSpPr>
          <p:cNvPr id="12" name="Text 10"/>
          <p:cNvSpPr/>
          <p:nvPr/>
        </p:nvSpPr>
        <p:spPr>
          <a:xfrm>
            <a:off x="1066800" y="2235200"/>
            <a:ext cx="2962847" cy="41656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B5531A"/>
                </a:solidFill>
                <a:latin typeface="Rubik" pitchFamily="34" charset="0"/>
                <a:ea typeface="Rubik" pitchFamily="34" charset="-122"/>
                <a:cs typeface="Rubik" pitchFamily="34" charset="-120"/>
              </a:rPr>
              <a:t>4</a:t>
            </a:r>
            <a:endParaRPr lang="en-US" sz="2200" dirty="0"/>
          </a:p>
        </p:txBody>
      </p:sp>
      <p:sp>
        <p:nvSpPr>
          <p:cNvPr id="13" name="Text 11"/>
          <p:cNvSpPr/>
          <p:nvPr/>
        </p:nvSpPr>
        <p:spPr>
          <a:xfrm>
            <a:off x="1066800" y="2727961"/>
            <a:ext cx="3130550" cy="36068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4213D"/>
                </a:solidFill>
                <a:latin typeface="IBM Plex Sans" pitchFamily="34" charset="0"/>
                <a:ea typeface="IBM Plex Sans" pitchFamily="34" charset="-122"/>
                <a:cs typeface="IBM Plex Sans" pitchFamily="34" charset="-120"/>
              </a:rPr>
              <a:t>Formulare și rapoarte</a:t>
            </a:r>
            <a:endParaRPr lang="en-US" sz="2200" dirty="0"/>
          </a:p>
        </p:txBody>
      </p:sp>
      <p:sp>
        <p:nvSpPr>
          <p:cNvPr id="14" name="Text 12"/>
          <p:cNvSpPr/>
          <p:nvPr/>
        </p:nvSpPr>
        <p:spPr>
          <a:xfrm>
            <a:off x="1066800" y="3164841"/>
            <a:ext cx="2962847" cy="77216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Configurează formulare și modifică rapoarte, direct în șabloane și proceduri.</a:t>
            </a:r>
            <a:endParaRPr lang="en-US" sz="1400" dirty="0"/>
          </a:p>
        </p:txBody>
      </p:sp>
      <p:sp>
        <p:nvSpPr>
          <p:cNvPr id="15" name="Text 13"/>
          <p:cNvSpPr/>
          <p:nvPr/>
        </p:nvSpPr>
        <p:spPr>
          <a:xfrm>
            <a:off x="1066800" y="4683761"/>
            <a:ext cx="2876550" cy="1107440"/>
          </a:xfrm>
          <a:prstGeom prst="roundRect">
            <a:avLst>
              <a:gd name="adj" fmla="val 5734"/>
            </a:avLst>
          </a:prstGeom>
          <a:solidFill>
            <a:srgbClr val="EDEAE2"/>
          </a:solidFill>
          <a:ln/>
        </p:spPr>
        <p:txBody>
          <a:bodyPr wrap="square" lIns="133801" tIns="108401" rIns="56649" bIns="83001" rtlCol="0" anchor="t">
            <a:normAutofit/>
          </a:bodyPr>
          <a:lstStyle/>
          <a:p>
            <a:pPr algn="l" indent="0" marL="0">
              <a:lnSpc>
                <a:spcPts val="1680"/>
              </a:lnSpc>
              <a:buNone/>
            </a:pPr>
            <a:r>
              <a:rPr lang="en-US" sz="1200" b="1" dirty="0">
                <a:solidFill>
                  <a:srgbClr val="14213D"/>
                </a:solidFill>
                <a:latin typeface="IBM Plex Sans" pitchFamily="34" charset="0"/>
                <a:ea typeface="IBM Plex Sans" pitchFamily="34" charset="-122"/>
                <a:cs typeface="IBM Plex Sans" pitchFamily="34" charset="-120"/>
              </a:rPr>
              <a:t>Velta, Transalpina, Agrotex:</a:t>
            </a:r>
            <a:r>
              <a:rPr lang="en-US" sz="1200" dirty="0">
                <a:solidFill>
                  <a:srgbClr val="14213D"/>
                </a:solidFill>
                <a:latin typeface="IBM Plex Sans" pitchFamily="34" charset="0"/>
                <a:ea typeface="IBM Plex Sans" pitchFamily="34" charset="-122"/>
                <a:cs typeface="IBM Plex Sans" pitchFamily="34" charset="-120"/>
              </a:rPr>
              <a:t> comandă de transport și factură cu stații, etichetă de palet, fișă de terți RON și valută</a:t>
            </a:r>
            <a:endParaRPr lang="en-US" sz="1200" dirty="0"/>
          </a:p>
        </p:txBody>
      </p:sp>
      <p:sp>
        <p:nvSpPr>
          <p:cNvPr id="16" name="Shape 14"/>
          <p:cNvSpPr/>
          <p:nvPr/>
        </p:nvSpPr>
        <p:spPr>
          <a:xfrm>
            <a:off x="4400550" y="1930400"/>
            <a:ext cx="3384550" cy="4114800"/>
          </a:xfrm>
          <a:prstGeom prst="roundRect">
            <a:avLst>
              <a:gd name="adj" fmla="val 3002"/>
            </a:avLst>
          </a:prstGeom>
          <a:solidFill>
            <a:srgbClr val="FFFFFF"/>
          </a:solidFill>
          <a:ln/>
        </p:spPr>
      </p:sp>
      <p:sp>
        <p:nvSpPr>
          <p:cNvPr id="17" name="Shape 15"/>
          <p:cNvSpPr/>
          <p:nvPr/>
        </p:nvSpPr>
        <p:spPr>
          <a:xfrm>
            <a:off x="4400550" y="1930400"/>
            <a:ext cx="3384550" cy="4114800"/>
          </a:xfrm>
          <a:custGeom>
            <a:avLst/>
            <a:gdLst/>
            <a:ahLst/>
            <a:cxnLst/>
            <a:rect l="l" t="t" r="r" b="b"/>
            <a:pathLst>
              <a:path w="3384550" h="4114800">
                <a:moveTo>
                  <a:pt x="0" y="101600"/>
                </a:moveTo>
                <a:lnTo>
                  <a:pt x="0" y="101600"/>
                </a:lnTo>
                <a:arcTo hR="101600" wR="101600" stAng="10800000" swAng="5400000"/>
                <a:lnTo>
                  <a:pt x="3282950" y="0"/>
                </a:lnTo>
                <a:arcTo hR="101600" wR="101600" stAng="16200000" swAng="5400000"/>
                <a:lnTo>
                  <a:pt x="3384550" y="101600"/>
                </a:lnTo>
                <a:arcTo hR="50800" wR="101600" stAng="0" swAng="-5400000"/>
                <a:lnTo>
                  <a:pt x="101600" y="50800"/>
                </a:lnTo>
                <a:arcTo hR="50800" wR="101600" stAng="16200000" swAng="-5400000"/>
                <a:close/>
              </a:path>
            </a:pathLst>
          </a:custGeom>
          <a:solidFill>
            <a:srgbClr val="E07A2E"/>
          </a:solidFill>
          <a:ln/>
        </p:spPr>
      </p:sp>
      <p:sp>
        <p:nvSpPr>
          <p:cNvPr id="18" name="Text 16"/>
          <p:cNvSpPr/>
          <p:nvPr/>
        </p:nvSpPr>
        <p:spPr>
          <a:xfrm>
            <a:off x="4654550" y="2235200"/>
            <a:ext cx="2962847" cy="41656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B5531A"/>
                </a:solidFill>
                <a:latin typeface="Rubik" pitchFamily="34" charset="0"/>
                <a:ea typeface="Rubik" pitchFamily="34" charset="-122"/>
                <a:cs typeface="Rubik" pitchFamily="34" charset="-120"/>
              </a:rPr>
              <a:t>5</a:t>
            </a:r>
            <a:endParaRPr lang="en-US" sz="2200" dirty="0"/>
          </a:p>
        </p:txBody>
      </p:sp>
      <p:sp>
        <p:nvSpPr>
          <p:cNvPr id="19" name="Text 17"/>
          <p:cNvSpPr/>
          <p:nvPr/>
        </p:nvSpPr>
        <p:spPr>
          <a:xfrm>
            <a:off x="4654550" y="2727961"/>
            <a:ext cx="2962847" cy="6959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4213D"/>
                </a:solidFill>
                <a:latin typeface="IBM Plex Sans" pitchFamily="34" charset="0"/>
                <a:ea typeface="IBM Plex Sans" pitchFamily="34" charset="-122"/>
                <a:cs typeface="IBM Plex Sans" pitchFamily="34" charset="-120"/>
              </a:rPr>
              <a:t>Analiză și identificare erori</a:t>
            </a:r>
            <a:endParaRPr lang="en-US" sz="2200" dirty="0"/>
          </a:p>
        </p:txBody>
      </p:sp>
      <p:sp>
        <p:nvSpPr>
          <p:cNvPr id="20" name="Text 18"/>
          <p:cNvSpPr/>
          <p:nvPr/>
        </p:nvSpPr>
        <p:spPr>
          <a:xfrm>
            <a:off x="4654550" y="3500120"/>
            <a:ext cx="2962847" cy="52324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Rulează apelul din UI și urmărește procedurile până la cauza reală.</a:t>
            </a:r>
            <a:endParaRPr lang="en-US" sz="1400" dirty="0"/>
          </a:p>
        </p:txBody>
      </p:sp>
      <p:sp>
        <p:nvSpPr>
          <p:cNvPr id="21" name="Text 19"/>
          <p:cNvSpPr/>
          <p:nvPr/>
        </p:nvSpPr>
        <p:spPr>
          <a:xfrm>
            <a:off x="4654550" y="4683761"/>
            <a:ext cx="2876550" cy="1107440"/>
          </a:xfrm>
          <a:prstGeom prst="roundRect">
            <a:avLst>
              <a:gd name="adj" fmla="val 5734"/>
            </a:avLst>
          </a:prstGeom>
          <a:solidFill>
            <a:srgbClr val="EDEAE2"/>
          </a:solidFill>
          <a:ln/>
        </p:spPr>
        <p:txBody>
          <a:bodyPr wrap="square" lIns="133801" tIns="108401" rIns="56649" bIns="83001" rtlCol="0" anchor="t">
            <a:normAutofit/>
          </a:bodyPr>
          <a:lstStyle/>
          <a:p>
            <a:pPr algn="l" indent="0" marL="0">
              <a:lnSpc>
                <a:spcPts val="1680"/>
              </a:lnSpc>
              <a:buNone/>
            </a:pPr>
            <a:r>
              <a:rPr lang="en-US" sz="1200" b="1" dirty="0">
                <a:solidFill>
                  <a:srgbClr val="14213D"/>
                </a:solidFill>
                <a:latin typeface="IBM Plex Sans" pitchFamily="34" charset="0"/>
                <a:ea typeface="IBM Plex Sans" pitchFamily="34" charset="-122"/>
                <a:cs typeface="IBM Plex Sans" pitchFamily="34" charset="-120"/>
              </a:rPr>
              <a:t>GDT:</a:t>
            </a:r>
            <a:r>
              <a:rPr lang="en-US" sz="1200" dirty="0">
                <a:solidFill>
                  <a:srgbClr val="14213D"/>
                </a:solidFill>
                <a:latin typeface="IBM Plex Sans" pitchFamily="34" charset="0"/>
                <a:ea typeface="IBM Plex Sans" pitchFamily="34" charset="-122"/>
                <a:cs typeface="IBM Plex Sans" pitchFamily="34" charset="-120"/>
              </a:rPr>
              <a:t> 637 de recepții lipsă regenerate, 7,95 mil. lei, zero erori. </a:t>
            </a:r>
            <a:r>
              <a:rPr lang="en-US" sz="1200" b="1" dirty="0">
                <a:solidFill>
                  <a:srgbClr val="14213D"/>
                </a:solidFill>
                <a:latin typeface="IBM Plex Sans" pitchFamily="34" charset="0"/>
                <a:ea typeface="IBM Plex Sans" pitchFamily="34" charset="-122"/>
                <a:cs typeface="IBM Plex Sans" pitchFamily="34" charset="-120"/>
              </a:rPr>
              <a:t>Cemacon:</a:t>
            </a:r>
            <a:r>
              <a:rPr lang="en-US" sz="1200" dirty="0">
                <a:solidFill>
                  <a:srgbClr val="14213D"/>
                </a:solidFill>
                <a:latin typeface="IBM Plex Sans" pitchFamily="34" charset="0"/>
                <a:ea typeface="IBM Plex Sans" pitchFamily="34" charset="-122"/>
                <a:cs typeface="IBM Plex Sans" pitchFamily="34" charset="-120"/>
              </a:rPr>
              <a:t> TVA corectat la returul de paleți</a:t>
            </a:r>
            <a:endParaRPr lang="en-US" sz="1200" dirty="0"/>
          </a:p>
        </p:txBody>
      </p:sp>
      <p:sp>
        <p:nvSpPr>
          <p:cNvPr id="22" name="Shape 20"/>
          <p:cNvSpPr/>
          <p:nvPr/>
        </p:nvSpPr>
        <p:spPr>
          <a:xfrm>
            <a:off x="7988300" y="1930400"/>
            <a:ext cx="3390900" cy="4114800"/>
          </a:xfrm>
          <a:prstGeom prst="roundRect">
            <a:avLst>
              <a:gd name="adj" fmla="val 2996"/>
            </a:avLst>
          </a:prstGeom>
          <a:solidFill>
            <a:srgbClr val="FFFFFF"/>
          </a:solidFill>
          <a:ln/>
        </p:spPr>
      </p:sp>
      <p:sp>
        <p:nvSpPr>
          <p:cNvPr id="23" name="Shape 21"/>
          <p:cNvSpPr/>
          <p:nvPr/>
        </p:nvSpPr>
        <p:spPr>
          <a:xfrm>
            <a:off x="7988300" y="1930400"/>
            <a:ext cx="3390900" cy="4114800"/>
          </a:xfrm>
          <a:custGeom>
            <a:avLst/>
            <a:gdLst/>
            <a:ahLst/>
            <a:cxnLst/>
            <a:rect l="l" t="t" r="r" b="b"/>
            <a:pathLst>
              <a:path w="3390900" h="4114800">
                <a:moveTo>
                  <a:pt x="0" y="101600"/>
                </a:moveTo>
                <a:lnTo>
                  <a:pt x="0" y="101600"/>
                </a:lnTo>
                <a:arcTo hR="101600" wR="101600" stAng="10800000" swAng="5400000"/>
                <a:lnTo>
                  <a:pt x="3289300" y="0"/>
                </a:lnTo>
                <a:arcTo hR="101600" wR="101600" stAng="16200000" swAng="5400000"/>
                <a:lnTo>
                  <a:pt x="3390900" y="101600"/>
                </a:lnTo>
                <a:arcTo hR="50800" wR="101600" stAng="0" swAng="-5400000"/>
                <a:lnTo>
                  <a:pt x="101600" y="50800"/>
                </a:lnTo>
                <a:arcTo hR="50800" wR="101600" stAng="16200000" swAng="-5400000"/>
                <a:close/>
              </a:path>
            </a:pathLst>
          </a:custGeom>
          <a:solidFill>
            <a:srgbClr val="E07A2E"/>
          </a:solidFill>
          <a:ln/>
        </p:spPr>
      </p:sp>
      <p:sp>
        <p:nvSpPr>
          <p:cNvPr id="24" name="Text 22"/>
          <p:cNvSpPr/>
          <p:nvPr/>
        </p:nvSpPr>
        <p:spPr>
          <a:xfrm>
            <a:off x="8242300" y="2235200"/>
            <a:ext cx="2969387" cy="41656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B5531A"/>
                </a:solidFill>
                <a:latin typeface="Rubik" pitchFamily="34" charset="0"/>
                <a:ea typeface="Rubik" pitchFamily="34" charset="-122"/>
                <a:cs typeface="Rubik" pitchFamily="34" charset="-120"/>
              </a:rPr>
              <a:t>6</a:t>
            </a:r>
            <a:endParaRPr lang="en-US" sz="2200" dirty="0"/>
          </a:p>
        </p:txBody>
      </p:sp>
      <p:sp>
        <p:nvSpPr>
          <p:cNvPr id="25" name="Text 23"/>
          <p:cNvSpPr/>
          <p:nvPr/>
        </p:nvSpPr>
        <p:spPr>
          <a:xfrm>
            <a:off x="8242300" y="2727961"/>
            <a:ext cx="2969387" cy="36068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4213D"/>
                </a:solidFill>
                <a:latin typeface="IBM Plex Sans" pitchFamily="34" charset="0"/>
                <a:ea typeface="IBM Plex Sans" pitchFamily="34" charset="-122"/>
                <a:cs typeface="IBM Plex Sans" pitchFamily="34" charset="-120"/>
              </a:rPr>
              <a:t>Mentenanță</a:t>
            </a:r>
            <a:endParaRPr lang="en-US" sz="2200" dirty="0"/>
          </a:p>
        </p:txBody>
      </p:sp>
      <p:sp>
        <p:nvSpPr>
          <p:cNvPr id="26" name="Text 24"/>
          <p:cNvSpPr/>
          <p:nvPr/>
        </p:nvSpPr>
        <p:spPr>
          <a:xfrm>
            <a:off x="8242300" y="3164841"/>
            <a:ext cx="2969387" cy="77216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A5568"/>
                </a:solidFill>
                <a:latin typeface="IBM Plex Sans" pitchFamily="34" charset="0"/>
                <a:ea typeface="IBM Plex Sans" pitchFamily="34" charset="-122"/>
                <a:cs typeface="IBM Plex Sans" pitchFamily="34" charset="-120"/>
              </a:rPr>
              <a:t>Optimizări de viteză și de costuri, job-uri de curățare, ghiduri pentru operatori.</a:t>
            </a:r>
            <a:endParaRPr lang="en-US" sz="1400" dirty="0"/>
          </a:p>
        </p:txBody>
      </p:sp>
      <p:sp>
        <p:nvSpPr>
          <p:cNvPr id="27" name="Text 25"/>
          <p:cNvSpPr/>
          <p:nvPr/>
        </p:nvSpPr>
        <p:spPr>
          <a:xfrm>
            <a:off x="8242300" y="4683761"/>
            <a:ext cx="2882900" cy="1107440"/>
          </a:xfrm>
          <a:prstGeom prst="roundRect">
            <a:avLst>
              <a:gd name="adj" fmla="val 5734"/>
            </a:avLst>
          </a:prstGeom>
          <a:solidFill>
            <a:srgbClr val="EDEAE2"/>
          </a:solidFill>
          <a:ln/>
        </p:spPr>
        <p:txBody>
          <a:bodyPr wrap="square" lIns="133801" tIns="108401" rIns="56458" bIns="83001" rtlCol="0" anchor="t">
            <a:normAutofit/>
          </a:bodyPr>
          <a:lstStyle/>
          <a:p>
            <a:pPr algn="l" indent="0" marL="0">
              <a:lnSpc>
                <a:spcPts val="1680"/>
              </a:lnSpc>
              <a:buNone/>
            </a:pPr>
            <a:r>
              <a:rPr lang="en-US" sz="1200" b="1" dirty="0">
                <a:solidFill>
                  <a:srgbClr val="14213D"/>
                </a:solidFill>
                <a:latin typeface="IBM Plex Sans" pitchFamily="34" charset="0"/>
                <a:ea typeface="IBM Plex Sans" pitchFamily="34" charset="-122"/>
                <a:cs typeface="IBM Plex Sans" pitchFamily="34" charset="-120"/>
              </a:rPr>
              <a:t>AFCR:</a:t>
            </a:r>
            <a:r>
              <a:rPr lang="en-US" sz="1200" dirty="0">
                <a:solidFill>
                  <a:srgbClr val="14213D"/>
                </a:solidFill>
                <a:latin typeface="IBM Plex Sans" pitchFamily="34" charset="0"/>
                <a:ea typeface="IBM Plex Sans" pitchFamily="34" charset="-122"/>
                <a:cs typeface="IBM Plex Sans" pitchFamily="34" charset="-120"/>
              </a:rPr>
              <a:t> un singur apel HERE în loc de o cascadă. </a:t>
            </a:r>
            <a:r>
              <a:rPr lang="en-US" sz="1200" b="1" dirty="0">
                <a:solidFill>
                  <a:srgbClr val="14213D"/>
                </a:solidFill>
                <a:latin typeface="IBM Plex Sans" pitchFamily="34" charset="0"/>
                <a:ea typeface="IBM Plex Sans" pitchFamily="34" charset="-122"/>
                <a:cs typeface="IBM Plex Sans" pitchFamily="34" charset="-120"/>
              </a:rPr>
              <a:t>Madrugada, Elis:</a:t>
            </a:r>
            <a:r>
              <a:rPr lang="en-US" sz="1200" dirty="0">
                <a:solidFill>
                  <a:srgbClr val="14213D"/>
                </a:solidFill>
                <a:latin typeface="IBM Plex Sans" pitchFamily="34" charset="0"/>
                <a:ea typeface="IBM Plex Sans" pitchFamily="34" charset="-122"/>
                <a:cs typeface="IBM Plex Sans" pitchFamily="34" charset="-120"/>
              </a:rPr>
              <a:t> proceduri lente aduse aproape instant</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DEAE2"/>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103124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4213D"/>
                </a:solidFill>
                <a:latin typeface="Rubik" pitchFamily="34" charset="0"/>
                <a:ea typeface="Rubik" pitchFamily="34" charset="-122"/>
                <a:cs typeface="Rubik" pitchFamily="34" charset="-120"/>
              </a:rPr>
              <a:t>Șase reguli care păstrează acuratețea pe producție</a:t>
            </a:r>
            <a:endParaRPr lang="en-US" sz="3600" dirty="0"/>
          </a:p>
        </p:txBody>
      </p:sp>
      <p:sp>
        <p:nvSpPr>
          <p:cNvPr id="3" name="Shape 1"/>
          <p:cNvSpPr/>
          <p:nvPr/>
        </p:nvSpPr>
        <p:spPr>
          <a:xfrm>
            <a:off x="812800" y="2184400"/>
            <a:ext cx="3384550" cy="1270000"/>
          </a:xfrm>
          <a:prstGeom prst="roundRect">
            <a:avLst>
              <a:gd name="adj" fmla="val 8000"/>
            </a:avLst>
          </a:prstGeom>
          <a:solidFill>
            <a:srgbClr val="FFFFFF"/>
          </a:solidFill>
          <a:ln/>
        </p:spPr>
      </p:sp>
      <p:sp>
        <p:nvSpPr>
          <p:cNvPr id="4" name="Text 2"/>
          <p:cNvSpPr/>
          <p:nvPr/>
        </p:nvSpPr>
        <p:spPr>
          <a:xfrm>
            <a:off x="1041400" y="2413000"/>
            <a:ext cx="3015171"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Planul înainte</a:t>
            </a:r>
            <a:endParaRPr lang="en-US" sz="1600" dirty="0"/>
          </a:p>
        </p:txBody>
      </p:sp>
      <p:sp>
        <p:nvSpPr>
          <p:cNvPr id="5" name="Text 3"/>
          <p:cNvSpPr/>
          <p:nvPr/>
        </p:nvSpPr>
        <p:spPr>
          <a:xfrm>
            <a:off x="1041400" y="2733039"/>
            <a:ext cx="3015171" cy="4521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nicio modificare fără acordul implementatorului</a:t>
            </a:r>
            <a:endParaRPr lang="en-US" sz="1200" dirty="0"/>
          </a:p>
        </p:txBody>
      </p:sp>
      <p:sp>
        <p:nvSpPr>
          <p:cNvPr id="6" name="Shape 4"/>
          <p:cNvSpPr/>
          <p:nvPr/>
        </p:nvSpPr>
        <p:spPr>
          <a:xfrm>
            <a:off x="4400550" y="2184400"/>
            <a:ext cx="3384550" cy="1270000"/>
          </a:xfrm>
          <a:prstGeom prst="roundRect">
            <a:avLst>
              <a:gd name="adj" fmla="val 8000"/>
            </a:avLst>
          </a:prstGeom>
          <a:solidFill>
            <a:srgbClr val="FFFFFF"/>
          </a:solidFill>
          <a:ln/>
        </p:spPr>
      </p:sp>
      <p:sp>
        <p:nvSpPr>
          <p:cNvPr id="7" name="Text 5"/>
          <p:cNvSpPr/>
          <p:nvPr/>
        </p:nvSpPr>
        <p:spPr>
          <a:xfrm>
            <a:off x="4629150" y="2413000"/>
            <a:ext cx="3015171"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Doar proceduri SP</a:t>
            </a:r>
            <a:endParaRPr lang="en-US" sz="1600" dirty="0"/>
          </a:p>
        </p:txBody>
      </p:sp>
      <p:sp>
        <p:nvSpPr>
          <p:cNvPr id="8" name="Text 6"/>
          <p:cNvSpPr/>
          <p:nvPr/>
        </p:nvSpPr>
        <p:spPr>
          <a:xfrm>
            <a:off x="4629150" y="2733039"/>
            <a:ext cx="3155950"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procedurile standard ASiS rămân neatinse</a:t>
            </a:r>
            <a:endParaRPr lang="en-US" sz="1200" dirty="0"/>
          </a:p>
        </p:txBody>
      </p:sp>
      <p:sp>
        <p:nvSpPr>
          <p:cNvPr id="9" name="Shape 7"/>
          <p:cNvSpPr/>
          <p:nvPr/>
        </p:nvSpPr>
        <p:spPr>
          <a:xfrm>
            <a:off x="7988300" y="2184400"/>
            <a:ext cx="3390900" cy="1270000"/>
          </a:xfrm>
          <a:prstGeom prst="roundRect">
            <a:avLst>
              <a:gd name="adj" fmla="val 8000"/>
            </a:avLst>
          </a:prstGeom>
          <a:solidFill>
            <a:srgbClr val="FFFFFF"/>
          </a:solidFill>
          <a:ln/>
        </p:spPr>
      </p:sp>
      <p:sp>
        <p:nvSpPr>
          <p:cNvPr id="10" name="Text 8"/>
          <p:cNvSpPr/>
          <p:nvPr/>
        </p:nvSpPr>
        <p:spPr>
          <a:xfrm>
            <a:off x="8216900" y="2413000"/>
            <a:ext cx="3021711"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Backup întâi</a:t>
            </a:r>
            <a:endParaRPr lang="en-US" sz="1600" dirty="0"/>
          </a:p>
        </p:txBody>
      </p:sp>
      <p:sp>
        <p:nvSpPr>
          <p:cNvPr id="11" name="Text 9"/>
          <p:cNvSpPr/>
          <p:nvPr/>
        </p:nvSpPr>
        <p:spPr>
          <a:xfrm>
            <a:off x="8216900" y="2733039"/>
            <a:ext cx="3021711" cy="4521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procedura sau șablonul se salvează înainte de schimbare</a:t>
            </a:r>
            <a:endParaRPr lang="en-US" sz="1200" dirty="0"/>
          </a:p>
        </p:txBody>
      </p:sp>
      <p:sp>
        <p:nvSpPr>
          <p:cNvPr id="12" name="Shape 10"/>
          <p:cNvSpPr/>
          <p:nvPr/>
        </p:nvSpPr>
        <p:spPr>
          <a:xfrm>
            <a:off x="812800" y="3657600"/>
            <a:ext cx="3384550" cy="1270000"/>
          </a:xfrm>
          <a:prstGeom prst="roundRect">
            <a:avLst>
              <a:gd name="adj" fmla="val 8000"/>
            </a:avLst>
          </a:prstGeom>
          <a:solidFill>
            <a:srgbClr val="FFFFFF"/>
          </a:solidFill>
          <a:ln/>
        </p:spPr>
      </p:sp>
      <p:sp>
        <p:nvSpPr>
          <p:cNvPr id="13" name="Text 11"/>
          <p:cNvSpPr/>
          <p:nvPr/>
        </p:nvSpPr>
        <p:spPr>
          <a:xfrm>
            <a:off x="1041400" y="3886200"/>
            <a:ext cx="3015171"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Dev, apoi producție</a:t>
            </a:r>
            <a:endParaRPr lang="en-US" sz="1600" dirty="0"/>
          </a:p>
        </p:txBody>
      </p:sp>
      <p:sp>
        <p:nvSpPr>
          <p:cNvPr id="14" name="Text 12"/>
          <p:cNvSpPr/>
          <p:nvPr/>
        </p:nvSpPr>
        <p:spPr>
          <a:xfrm>
            <a:off x="1041400" y="4206239"/>
            <a:ext cx="3015171"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clientul vede doar ce a fost testat</a:t>
            </a:r>
            <a:endParaRPr lang="en-US" sz="1200" dirty="0"/>
          </a:p>
        </p:txBody>
      </p:sp>
      <p:sp>
        <p:nvSpPr>
          <p:cNvPr id="15" name="Shape 13"/>
          <p:cNvSpPr/>
          <p:nvPr/>
        </p:nvSpPr>
        <p:spPr>
          <a:xfrm>
            <a:off x="4400550" y="3657600"/>
            <a:ext cx="3384550" cy="1270000"/>
          </a:xfrm>
          <a:prstGeom prst="roundRect">
            <a:avLst>
              <a:gd name="adj" fmla="val 8000"/>
            </a:avLst>
          </a:prstGeom>
          <a:solidFill>
            <a:srgbClr val="FFFFFF"/>
          </a:solidFill>
          <a:ln/>
        </p:spPr>
      </p:sp>
      <p:sp>
        <p:nvSpPr>
          <p:cNvPr id="16" name="Text 14"/>
          <p:cNvSpPr/>
          <p:nvPr/>
        </p:nvSpPr>
        <p:spPr>
          <a:xfrm>
            <a:off x="4629150" y="3886200"/>
            <a:ext cx="3015171"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Test, eșantion, tot</a:t>
            </a:r>
            <a:endParaRPr lang="en-US" sz="1600" dirty="0"/>
          </a:p>
        </p:txBody>
      </p:sp>
      <p:sp>
        <p:nvSpPr>
          <p:cNvPr id="17" name="Text 15"/>
          <p:cNvSpPr/>
          <p:nvPr/>
        </p:nvSpPr>
        <p:spPr>
          <a:xfrm>
            <a:off x="4629150" y="4206239"/>
            <a:ext cx="3015171" cy="4521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ROLLBACK la test, apoi 10 documente, apoi volumul</a:t>
            </a:r>
            <a:endParaRPr lang="en-US" sz="1200" dirty="0"/>
          </a:p>
        </p:txBody>
      </p:sp>
      <p:sp>
        <p:nvSpPr>
          <p:cNvPr id="18" name="Shape 16"/>
          <p:cNvSpPr/>
          <p:nvPr/>
        </p:nvSpPr>
        <p:spPr>
          <a:xfrm>
            <a:off x="7988300" y="3657600"/>
            <a:ext cx="3390900" cy="1270000"/>
          </a:xfrm>
          <a:prstGeom prst="roundRect">
            <a:avLst>
              <a:gd name="adj" fmla="val 8000"/>
            </a:avLst>
          </a:prstGeom>
          <a:solidFill>
            <a:srgbClr val="FFFFFF"/>
          </a:solidFill>
          <a:ln/>
        </p:spPr>
      </p:sp>
      <p:sp>
        <p:nvSpPr>
          <p:cNvPr id="19" name="Text 17"/>
          <p:cNvSpPr/>
          <p:nvPr/>
        </p:nvSpPr>
        <p:spPr>
          <a:xfrm>
            <a:off x="8216900" y="3886200"/>
            <a:ext cx="3021711"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Jurnal la orice</a:t>
            </a:r>
            <a:endParaRPr lang="en-US" sz="1600" dirty="0"/>
          </a:p>
        </p:txBody>
      </p:sp>
      <p:sp>
        <p:nvSpPr>
          <p:cNvPr id="20" name="Text 18"/>
          <p:cNvSpPr/>
          <p:nvPr/>
        </p:nvSpPr>
        <p:spPr>
          <a:xfrm>
            <a:off x="8216900" y="4206239"/>
            <a:ext cx="3021711" cy="23876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operațiile în masă lasă urme pentru audit</a:t>
            </a:r>
            <a:endParaRPr lang="en-US" sz="1200" dirty="0"/>
          </a:p>
        </p:txBody>
      </p:sp>
      <p:sp>
        <p:nvSpPr>
          <p:cNvPr id="21" name="Text 19"/>
          <p:cNvSpPr/>
          <p:nvPr/>
        </p:nvSpPr>
        <p:spPr>
          <a:xfrm>
            <a:off x="812800" y="5232400"/>
            <a:ext cx="10883392" cy="30988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4A5568"/>
                </a:solidFill>
                <a:latin typeface="IBM Plex Sans" pitchFamily="34" charset="0"/>
                <a:ea typeface="IBM Plex Sans" pitchFamily="34" charset="-122"/>
                <a:cs typeface="IBM Plex Sans" pitchFamily="34" charset="-120"/>
              </a:rPr>
              <a:t>În toate etapele, omul validează fiecare pas care ajunge pe producție.</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B5531A"/>
                </a:solidFill>
                <a:latin typeface="IBM Plex Sans" pitchFamily="34" charset="0"/>
                <a:ea typeface="IBM Plex Sans" pitchFamily="34" charset="-122"/>
                <a:cs typeface="IBM Plex Sans" pitchFamily="34" charset="-120"/>
              </a:rPr>
              <a:t>LECȚII DE PE PARCURS</a:t>
            </a:r>
            <a:endParaRPr lang="en-US" sz="1200" dirty="0"/>
          </a:p>
        </p:txBody>
      </p:sp>
      <p:sp>
        <p:nvSpPr>
          <p:cNvPr id="3" name="Text 1"/>
          <p:cNvSpPr/>
          <p:nvPr>
            <p:ph type="title"/>
          </p:nvPr>
        </p:nvSpPr>
        <p:spPr>
          <a:xfrm>
            <a:off x="812800" y="1102361"/>
            <a:ext cx="10883392" cy="52832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4213D"/>
                </a:solidFill>
                <a:latin typeface="Rubik" pitchFamily="34" charset="0"/>
                <a:ea typeface="Rubik" pitchFamily="34" charset="-122"/>
                <a:cs typeface="Rubik" pitchFamily="34" charset="-120"/>
              </a:rPr>
              <a:t>Ce am învățat despre lucrul cu AI</a:t>
            </a:r>
            <a:endParaRPr lang="en-US" sz="3600" dirty="0"/>
          </a:p>
        </p:txBody>
      </p:sp>
      <p:sp>
        <p:nvSpPr>
          <p:cNvPr id="4" name="Shape 2"/>
          <p:cNvSpPr/>
          <p:nvPr/>
        </p:nvSpPr>
        <p:spPr>
          <a:xfrm>
            <a:off x="812800" y="1930400"/>
            <a:ext cx="3384550" cy="1498600"/>
          </a:xfrm>
          <a:prstGeom prst="roundRect">
            <a:avLst>
              <a:gd name="adj" fmla="val 5085"/>
            </a:avLst>
          </a:prstGeom>
          <a:solidFill>
            <a:srgbClr val="FFFFFF"/>
          </a:solidFill>
          <a:ln/>
        </p:spPr>
      </p:sp>
      <p:sp>
        <p:nvSpPr>
          <p:cNvPr id="5" name="Shape 3"/>
          <p:cNvSpPr/>
          <p:nvPr/>
        </p:nvSpPr>
        <p:spPr>
          <a:xfrm>
            <a:off x="812800" y="1930400"/>
            <a:ext cx="3384550" cy="1498600"/>
          </a:xfrm>
          <a:custGeom>
            <a:avLst/>
            <a:gdLst/>
            <a:ahLst/>
            <a:cxnLst/>
            <a:rect l="l" t="t" r="r" b="b"/>
            <a:pathLst>
              <a:path w="3384550" h="1498600">
                <a:moveTo>
                  <a:pt x="76200" y="1498600"/>
                </a:moveTo>
                <a:lnTo>
                  <a:pt x="76200" y="1498600"/>
                </a:lnTo>
                <a:arcTo hR="76200" wR="76200" stAng="5400000" swAng="5400000"/>
                <a:lnTo>
                  <a:pt x="0" y="76200"/>
                </a:lnTo>
                <a:arcTo hR="76200" wR="76200" stAng="10800000" swAng="5400000"/>
                <a:lnTo>
                  <a:pt x="76200" y="0"/>
                </a:lnTo>
                <a:arcTo hR="76200" wR="38100" stAng="16200000" swAng="-5400000"/>
                <a:lnTo>
                  <a:pt x="38100" y="1422400"/>
                </a:lnTo>
                <a:arcTo hR="76200" wR="38100" stAng="10800000" swAng="-5400000"/>
                <a:close/>
              </a:path>
            </a:pathLst>
          </a:custGeom>
          <a:solidFill>
            <a:srgbClr val="E07A2E"/>
          </a:solidFill>
          <a:ln/>
        </p:spPr>
      </p:sp>
      <p:sp>
        <p:nvSpPr>
          <p:cNvPr id="6" name="Text 4"/>
          <p:cNvSpPr/>
          <p:nvPr/>
        </p:nvSpPr>
        <p:spPr>
          <a:xfrm>
            <a:off x="1076960" y="2133600"/>
            <a:ext cx="2978544"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Contextul face diferența</a:t>
            </a:r>
            <a:endParaRPr lang="en-US" sz="1600" dirty="0"/>
          </a:p>
        </p:txBody>
      </p:sp>
      <p:sp>
        <p:nvSpPr>
          <p:cNvPr id="7" name="Text 5"/>
          <p:cNvSpPr/>
          <p:nvPr/>
        </p:nvSpPr>
        <p:spPr>
          <a:xfrm>
            <a:off x="1076960" y="2453639"/>
            <a:ext cx="2978544" cy="66548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Documentul de analiză, apelul din UI, o captură. Cu cât vede mai mult, cu atât greșește mai puțin.</a:t>
            </a:r>
            <a:endParaRPr lang="en-US" sz="1200" dirty="0"/>
          </a:p>
        </p:txBody>
      </p:sp>
      <p:sp>
        <p:nvSpPr>
          <p:cNvPr id="8" name="Shape 6"/>
          <p:cNvSpPr/>
          <p:nvPr/>
        </p:nvSpPr>
        <p:spPr>
          <a:xfrm>
            <a:off x="4400550" y="1930400"/>
            <a:ext cx="3384550" cy="1498600"/>
          </a:xfrm>
          <a:prstGeom prst="roundRect">
            <a:avLst>
              <a:gd name="adj" fmla="val 5085"/>
            </a:avLst>
          </a:prstGeom>
          <a:solidFill>
            <a:srgbClr val="FFFFFF"/>
          </a:solidFill>
          <a:ln/>
        </p:spPr>
      </p:sp>
      <p:sp>
        <p:nvSpPr>
          <p:cNvPr id="9" name="Shape 7"/>
          <p:cNvSpPr/>
          <p:nvPr/>
        </p:nvSpPr>
        <p:spPr>
          <a:xfrm>
            <a:off x="4400550" y="1930400"/>
            <a:ext cx="3384550" cy="1498600"/>
          </a:xfrm>
          <a:custGeom>
            <a:avLst/>
            <a:gdLst/>
            <a:ahLst/>
            <a:cxnLst/>
            <a:rect l="l" t="t" r="r" b="b"/>
            <a:pathLst>
              <a:path w="3384550" h="1498600">
                <a:moveTo>
                  <a:pt x="76200" y="1498600"/>
                </a:moveTo>
                <a:lnTo>
                  <a:pt x="76200" y="1498600"/>
                </a:lnTo>
                <a:arcTo hR="76200" wR="76200" stAng="5400000" swAng="5400000"/>
                <a:lnTo>
                  <a:pt x="0" y="76200"/>
                </a:lnTo>
                <a:arcTo hR="76200" wR="76200" stAng="10800000" swAng="5400000"/>
                <a:lnTo>
                  <a:pt x="76200" y="0"/>
                </a:lnTo>
                <a:arcTo hR="76200" wR="38100" stAng="16200000" swAng="-5400000"/>
                <a:lnTo>
                  <a:pt x="38100" y="1422400"/>
                </a:lnTo>
                <a:arcTo hR="76200" wR="38100" stAng="10800000" swAng="-5400000"/>
                <a:close/>
              </a:path>
            </a:pathLst>
          </a:custGeom>
          <a:solidFill>
            <a:srgbClr val="E07A2E"/>
          </a:solidFill>
          <a:ln/>
        </p:spPr>
      </p:sp>
      <p:sp>
        <p:nvSpPr>
          <p:cNvPr id="10" name="Text 8"/>
          <p:cNvSpPr/>
          <p:nvPr/>
        </p:nvSpPr>
        <p:spPr>
          <a:xfrm>
            <a:off x="4664710" y="2133600"/>
            <a:ext cx="2978544"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Planul înaintea codului</a:t>
            </a:r>
            <a:endParaRPr lang="en-US" sz="1600" dirty="0"/>
          </a:p>
        </p:txBody>
      </p:sp>
      <p:sp>
        <p:nvSpPr>
          <p:cNvPr id="11" name="Text 9"/>
          <p:cNvSpPr/>
          <p:nvPr/>
        </p:nvSpPr>
        <p:spPr>
          <a:xfrm>
            <a:off x="4664710" y="2453639"/>
            <a:ext cx="2978544" cy="66548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O direcție greșită se corectează într-un minut în plan și în ore după ce s-a scris codul.</a:t>
            </a:r>
            <a:endParaRPr lang="en-US" sz="1200" dirty="0"/>
          </a:p>
        </p:txBody>
      </p:sp>
      <p:sp>
        <p:nvSpPr>
          <p:cNvPr id="12" name="Shape 10"/>
          <p:cNvSpPr/>
          <p:nvPr/>
        </p:nvSpPr>
        <p:spPr>
          <a:xfrm>
            <a:off x="7988300" y="1930400"/>
            <a:ext cx="3390900" cy="1498600"/>
          </a:xfrm>
          <a:prstGeom prst="roundRect">
            <a:avLst>
              <a:gd name="adj" fmla="val 5085"/>
            </a:avLst>
          </a:prstGeom>
          <a:solidFill>
            <a:srgbClr val="FFFFFF"/>
          </a:solidFill>
          <a:ln/>
        </p:spPr>
      </p:sp>
      <p:sp>
        <p:nvSpPr>
          <p:cNvPr id="13" name="Shape 11"/>
          <p:cNvSpPr/>
          <p:nvPr/>
        </p:nvSpPr>
        <p:spPr>
          <a:xfrm>
            <a:off x="7988300" y="1930400"/>
            <a:ext cx="3390900" cy="1498600"/>
          </a:xfrm>
          <a:custGeom>
            <a:avLst/>
            <a:gdLst/>
            <a:ahLst/>
            <a:cxnLst/>
            <a:rect l="l" t="t" r="r" b="b"/>
            <a:pathLst>
              <a:path w="3390900" h="1498600">
                <a:moveTo>
                  <a:pt x="76200" y="1498600"/>
                </a:moveTo>
                <a:lnTo>
                  <a:pt x="76200" y="1498600"/>
                </a:lnTo>
                <a:arcTo hR="76200" wR="76200" stAng="5400000" swAng="5400000"/>
                <a:lnTo>
                  <a:pt x="0" y="76200"/>
                </a:lnTo>
                <a:arcTo hR="76200" wR="76200" stAng="10800000" swAng="5400000"/>
                <a:lnTo>
                  <a:pt x="76200" y="0"/>
                </a:lnTo>
                <a:arcTo hR="76200" wR="38100" stAng="16200000" swAng="-5400000"/>
                <a:lnTo>
                  <a:pt x="38100" y="1422400"/>
                </a:lnTo>
                <a:arcTo hR="76200" wR="38100" stAng="10800000" swAng="-5400000"/>
                <a:close/>
              </a:path>
            </a:pathLst>
          </a:custGeom>
          <a:solidFill>
            <a:srgbClr val="E07A2E"/>
          </a:solidFill>
          <a:ln/>
        </p:spPr>
      </p:sp>
      <p:sp>
        <p:nvSpPr>
          <p:cNvPr id="14" name="Text 12"/>
          <p:cNvSpPr/>
          <p:nvPr/>
        </p:nvSpPr>
        <p:spPr>
          <a:xfrm>
            <a:off x="8252460" y="2133600"/>
            <a:ext cx="2985084"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Regulile, scrise o dată</a:t>
            </a:r>
            <a:endParaRPr lang="en-US" sz="1600" dirty="0"/>
          </a:p>
        </p:txBody>
      </p:sp>
      <p:sp>
        <p:nvSpPr>
          <p:cNvPr id="15" name="Text 13"/>
          <p:cNvSpPr/>
          <p:nvPr/>
        </p:nvSpPr>
        <p:spPr>
          <a:xfrm>
            <a:off x="8252460" y="2453639"/>
            <a:ext cx="2985084" cy="66548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Ce îi spui o dată, de exemplu „pornește de la procedura din bază”, rămâne în memoria lui.</a:t>
            </a:r>
            <a:endParaRPr lang="en-US" sz="1200" dirty="0"/>
          </a:p>
        </p:txBody>
      </p:sp>
      <p:sp>
        <p:nvSpPr>
          <p:cNvPr id="16" name="Shape 14"/>
          <p:cNvSpPr/>
          <p:nvPr/>
        </p:nvSpPr>
        <p:spPr>
          <a:xfrm>
            <a:off x="812800" y="3632200"/>
            <a:ext cx="3384550" cy="1498600"/>
          </a:xfrm>
          <a:prstGeom prst="roundRect">
            <a:avLst>
              <a:gd name="adj" fmla="val 5085"/>
            </a:avLst>
          </a:prstGeom>
          <a:solidFill>
            <a:srgbClr val="FFFFFF"/>
          </a:solidFill>
          <a:ln/>
        </p:spPr>
      </p:sp>
      <p:sp>
        <p:nvSpPr>
          <p:cNvPr id="17" name="Shape 15"/>
          <p:cNvSpPr/>
          <p:nvPr/>
        </p:nvSpPr>
        <p:spPr>
          <a:xfrm>
            <a:off x="812800" y="3632200"/>
            <a:ext cx="3384550" cy="1498600"/>
          </a:xfrm>
          <a:custGeom>
            <a:avLst/>
            <a:gdLst/>
            <a:ahLst/>
            <a:cxnLst/>
            <a:rect l="l" t="t" r="r" b="b"/>
            <a:pathLst>
              <a:path w="3384550" h="1498600">
                <a:moveTo>
                  <a:pt x="76200" y="1498600"/>
                </a:moveTo>
                <a:lnTo>
                  <a:pt x="76200" y="1498600"/>
                </a:lnTo>
                <a:arcTo hR="76200" wR="76200" stAng="5400000" swAng="5400000"/>
                <a:lnTo>
                  <a:pt x="0" y="76200"/>
                </a:lnTo>
                <a:arcTo hR="76200" wR="76200" stAng="10800000" swAng="5400000"/>
                <a:lnTo>
                  <a:pt x="76200" y="0"/>
                </a:lnTo>
                <a:arcTo hR="76200" wR="38100" stAng="16200000" swAng="-5400000"/>
                <a:lnTo>
                  <a:pt x="38100" y="1422400"/>
                </a:lnTo>
                <a:arcTo hR="76200" wR="38100" stAng="10800000" swAng="-5400000"/>
                <a:close/>
              </a:path>
            </a:pathLst>
          </a:custGeom>
          <a:solidFill>
            <a:srgbClr val="E07A2E"/>
          </a:solidFill>
          <a:ln/>
        </p:spPr>
      </p:sp>
      <p:sp>
        <p:nvSpPr>
          <p:cNvPr id="18" name="Text 16"/>
          <p:cNvSpPr/>
          <p:nvPr/>
        </p:nvSpPr>
        <p:spPr>
          <a:xfrm>
            <a:off x="1076960" y="3835400"/>
            <a:ext cx="2978544"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Sună sigur și când greșește</a:t>
            </a:r>
            <a:endParaRPr lang="en-US" sz="1600" dirty="0"/>
          </a:p>
        </p:txBody>
      </p:sp>
      <p:sp>
        <p:nvSpPr>
          <p:cNvPr id="19" name="Text 17"/>
          <p:cNvSpPr/>
          <p:nvPr/>
        </p:nvSpPr>
        <p:spPr>
          <a:xfrm>
            <a:off x="1076960" y="4155439"/>
            <a:ext cx="2978544" cy="4521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Verificăm în UI și pe un eșantion. Pe producție, decizia e întotdeauna a omului.</a:t>
            </a:r>
            <a:endParaRPr lang="en-US" sz="1200" dirty="0"/>
          </a:p>
        </p:txBody>
      </p:sp>
      <p:sp>
        <p:nvSpPr>
          <p:cNvPr id="20" name="Shape 18"/>
          <p:cNvSpPr/>
          <p:nvPr/>
        </p:nvSpPr>
        <p:spPr>
          <a:xfrm>
            <a:off x="4400550" y="3632200"/>
            <a:ext cx="3384550" cy="1498600"/>
          </a:xfrm>
          <a:prstGeom prst="roundRect">
            <a:avLst>
              <a:gd name="adj" fmla="val 5085"/>
            </a:avLst>
          </a:prstGeom>
          <a:solidFill>
            <a:srgbClr val="FFFFFF"/>
          </a:solidFill>
          <a:ln/>
        </p:spPr>
      </p:sp>
      <p:sp>
        <p:nvSpPr>
          <p:cNvPr id="21" name="Shape 19"/>
          <p:cNvSpPr/>
          <p:nvPr/>
        </p:nvSpPr>
        <p:spPr>
          <a:xfrm>
            <a:off x="4400550" y="3632200"/>
            <a:ext cx="3384550" cy="1498600"/>
          </a:xfrm>
          <a:custGeom>
            <a:avLst/>
            <a:gdLst/>
            <a:ahLst/>
            <a:cxnLst/>
            <a:rect l="l" t="t" r="r" b="b"/>
            <a:pathLst>
              <a:path w="3384550" h="1498600">
                <a:moveTo>
                  <a:pt x="76200" y="1498600"/>
                </a:moveTo>
                <a:lnTo>
                  <a:pt x="76200" y="1498600"/>
                </a:lnTo>
                <a:arcTo hR="76200" wR="76200" stAng="5400000" swAng="5400000"/>
                <a:lnTo>
                  <a:pt x="0" y="76200"/>
                </a:lnTo>
                <a:arcTo hR="76200" wR="76200" stAng="10800000" swAng="5400000"/>
                <a:lnTo>
                  <a:pt x="76200" y="0"/>
                </a:lnTo>
                <a:arcTo hR="76200" wR="38100" stAng="16200000" swAng="-5400000"/>
                <a:lnTo>
                  <a:pt x="38100" y="1422400"/>
                </a:lnTo>
                <a:arcTo hR="76200" wR="38100" stAng="10800000" swAng="-5400000"/>
                <a:close/>
              </a:path>
            </a:pathLst>
          </a:custGeom>
          <a:solidFill>
            <a:srgbClr val="E07A2E"/>
          </a:solidFill>
          <a:ln/>
        </p:spPr>
      </p:sp>
      <p:sp>
        <p:nvSpPr>
          <p:cNvPr id="22" name="Text 20"/>
          <p:cNvSpPr/>
          <p:nvPr/>
        </p:nvSpPr>
        <p:spPr>
          <a:xfrm>
            <a:off x="4664710" y="3835400"/>
            <a:ext cx="2978544"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Feedback precis</a:t>
            </a:r>
            <a:endParaRPr lang="en-US" sz="1600" dirty="0"/>
          </a:p>
        </p:txBody>
      </p:sp>
      <p:sp>
        <p:nvSpPr>
          <p:cNvPr id="23" name="Text 21"/>
          <p:cNvSpPr/>
          <p:nvPr/>
        </p:nvSpPr>
        <p:spPr>
          <a:xfrm>
            <a:off x="4664710" y="4155439"/>
            <a:ext cx="2978544" cy="66548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„Nu în webconfigform, ci în webconfigtipuri” îl corectează imediat. „Nu merge” nu îl ajută.</a:t>
            </a:r>
            <a:endParaRPr lang="en-US" sz="1200" dirty="0"/>
          </a:p>
        </p:txBody>
      </p:sp>
      <p:sp>
        <p:nvSpPr>
          <p:cNvPr id="24" name="Shape 22"/>
          <p:cNvSpPr/>
          <p:nvPr/>
        </p:nvSpPr>
        <p:spPr>
          <a:xfrm>
            <a:off x="7988300" y="3632200"/>
            <a:ext cx="3390900" cy="1498600"/>
          </a:xfrm>
          <a:prstGeom prst="roundRect">
            <a:avLst>
              <a:gd name="adj" fmla="val 5085"/>
            </a:avLst>
          </a:prstGeom>
          <a:solidFill>
            <a:srgbClr val="FFFFFF"/>
          </a:solidFill>
          <a:ln/>
        </p:spPr>
      </p:sp>
      <p:sp>
        <p:nvSpPr>
          <p:cNvPr id="25" name="Shape 23"/>
          <p:cNvSpPr/>
          <p:nvPr/>
        </p:nvSpPr>
        <p:spPr>
          <a:xfrm>
            <a:off x="7988300" y="3632200"/>
            <a:ext cx="3390900" cy="1498600"/>
          </a:xfrm>
          <a:custGeom>
            <a:avLst/>
            <a:gdLst/>
            <a:ahLst/>
            <a:cxnLst/>
            <a:rect l="l" t="t" r="r" b="b"/>
            <a:pathLst>
              <a:path w="3390900" h="1498600">
                <a:moveTo>
                  <a:pt x="76200" y="1498600"/>
                </a:moveTo>
                <a:lnTo>
                  <a:pt x="76200" y="1498600"/>
                </a:lnTo>
                <a:arcTo hR="76200" wR="76200" stAng="5400000" swAng="5400000"/>
                <a:lnTo>
                  <a:pt x="0" y="76200"/>
                </a:lnTo>
                <a:arcTo hR="76200" wR="76200" stAng="10800000" swAng="5400000"/>
                <a:lnTo>
                  <a:pt x="76200" y="0"/>
                </a:lnTo>
                <a:arcTo hR="76200" wR="38100" stAng="16200000" swAng="-5400000"/>
                <a:lnTo>
                  <a:pt x="38100" y="1422400"/>
                </a:lnTo>
                <a:arcTo hR="76200" wR="38100" stAng="10800000" swAng="-5400000"/>
                <a:close/>
              </a:path>
            </a:pathLst>
          </a:custGeom>
          <a:solidFill>
            <a:srgbClr val="E07A2E"/>
          </a:solidFill>
          <a:ln/>
        </p:spPr>
      </p:sp>
      <p:sp>
        <p:nvSpPr>
          <p:cNvPr id="26" name="Text 24"/>
          <p:cNvSpPr/>
          <p:nvPr/>
        </p:nvSpPr>
        <p:spPr>
          <a:xfrm>
            <a:off x="8252460" y="3835400"/>
            <a:ext cx="2985084" cy="26924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O sesiune, o temă</a:t>
            </a:r>
            <a:endParaRPr lang="en-US" sz="1600" dirty="0"/>
          </a:p>
        </p:txBody>
      </p:sp>
      <p:sp>
        <p:nvSpPr>
          <p:cNvPr id="27" name="Text 25"/>
          <p:cNvSpPr/>
          <p:nvPr/>
        </p:nvSpPr>
        <p:spPr>
          <a:xfrm>
            <a:off x="8252460" y="4155439"/>
            <a:ext cx="2985084" cy="4521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5568"/>
                </a:solidFill>
                <a:latin typeface="IBM Plex Sans" pitchFamily="34" charset="0"/>
                <a:ea typeface="IBM Plex Sans" pitchFamily="34" charset="-122"/>
                <a:cs typeface="IBM Plex Sans" pitchFamily="34" charset="-120"/>
              </a:rPr>
              <a:t>Sesiunile foarte lungi, cu multe capturi, încetinesc și pierd din detalii.</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4213D"/>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F0A35E"/>
          </a:solidFill>
          <a:ln/>
        </p:spPr>
      </p:sp>
      <p:sp>
        <p:nvSpPr>
          <p:cNvPr id="3" name="Text 1"/>
          <p:cNvSpPr/>
          <p:nvPr>
            <p:ph type="title"/>
          </p:nvPr>
        </p:nvSpPr>
        <p:spPr>
          <a:xfrm>
            <a:off x="812800" y="1651000"/>
            <a:ext cx="10883392" cy="1366520"/>
          </a:xfrm>
          <a:prstGeom prst="rect">
            <a:avLst/>
          </a:prstGeom>
          <a:noFill/>
          <a:ln/>
        </p:spPr>
        <p:txBody>
          <a:bodyPr wrap="square" lIns="0" tIns="0" rIns="0" bIns="0" rtlCol="0" anchor="t">
            <a:normAutofit/>
          </a:bodyPr>
          <a:lstStyle/>
          <a:p>
            <a:pPr algn="l" indent="0" marL="0">
              <a:lnSpc>
                <a:spcPts val="5280"/>
              </a:lnSpc>
              <a:buNone/>
            </a:pPr>
            <a:r>
              <a:rPr lang="en-US" sz="4800" b="1" i="0" dirty="0">
                <a:solidFill>
                  <a:srgbClr val="F7F5F0"/>
                </a:solidFill>
                <a:latin typeface="Rubik" pitchFamily="34" charset="0"/>
                <a:ea typeface="Rubik" pitchFamily="34" charset="-122"/>
                <a:cs typeface="Rubik" pitchFamily="34" charset="-120"/>
              </a:rPr>
              <a:t>Claude amplifică implementatorul.</a:t>
            </a:r>
            <a:endParaRPr lang="en-US" sz="4800" dirty="0"/>
          </a:p>
          <a:p>
            <a:pPr algn="l" indent="0" marL="0">
              <a:lnSpc>
                <a:spcPts val="5280"/>
              </a:lnSpc>
              <a:buNone/>
            </a:pPr>
            <a:r>
              <a:rPr lang="en-US" sz="4800" b="1" i="0" dirty="0">
                <a:solidFill>
                  <a:srgbClr val="F0A35E"/>
                </a:solidFill>
                <a:latin typeface="Rubik" pitchFamily="34" charset="0"/>
                <a:ea typeface="Rubik" pitchFamily="34" charset="-122"/>
                <a:cs typeface="Rubik" pitchFamily="34" charset="-120"/>
              </a:rPr>
              <a:t>Decizia rămâne la noi.</a:t>
            </a:r>
            <a:endParaRPr lang="en-US" sz="4800" dirty="0"/>
          </a:p>
        </p:txBody>
      </p:sp>
      <p:sp>
        <p:nvSpPr>
          <p:cNvPr id="4" name="Text 2"/>
          <p:cNvSpPr/>
          <p:nvPr/>
        </p:nvSpPr>
        <p:spPr>
          <a:xfrm>
            <a:off x="812800" y="3810000"/>
            <a:ext cx="10883392" cy="23876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0A35E"/>
                </a:solidFill>
                <a:latin typeface="IBM Plex Sans" pitchFamily="34" charset="0"/>
                <a:ea typeface="IBM Plex Sans" pitchFamily="34" charset="-122"/>
                <a:cs typeface="IBM Plex Sans" pitchFamily="34" charset="-120"/>
              </a:rPr>
              <a:t>PAȘII URMĂTORI</a:t>
            </a:r>
            <a:endParaRPr lang="en-US" sz="1200" dirty="0"/>
          </a:p>
        </p:txBody>
      </p:sp>
      <p:sp>
        <p:nvSpPr>
          <p:cNvPr id="5" name="Text 3"/>
          <p:cNvSpPr/>
          <p:nvPr/>
        </p:nvSpPr>
        <p:spPr>
          <a:xfrm>
            <a:off x="812800" y="4165600"/>
            <a:ext cx="3416300" cy="835660"/>
          </a:xfrm>
          <a:prstGeom prst="roundRect">
            <a:avLst>
              <a:gd name="adj" fmla="val 9119"/>
            </a:avLst>
          </a:prstGeom>
          <a:solidFill>
            <a:srgbClr val="22335A"/>
          </a:solidFill>
          <a:ln/>
        </p:spPr>
        <p:txBody>
          <a:bodyPr wrap="square" lIns="180882" tIns="155482" rIns="90585" bIns="130082" rtlCol="0" anchor="t">
            <a:normAutofit/>
          </a:bodyPr>
          <a:lstStyle/>
          <a:p>
            <a:pPr algn="l" indent="0" marL="0">
              <a:lnSpc>
                <a:spcPts val="1890"/>
              </a:lnSpc>
              <a:buNone/>
            </a:pPr>
            <a:r>
              <a:rPr lang="en-US" sz="1400" dirty="0">
                <a:solidFill>
                  <a:srgbClr val="F7F5F0"/>
                </a:solidFill>
                <a:latin typeface="IBM Plex Sans" pitchFamily="34" charset="0"/>
                <a:ea typeface="IBM Plex Sans" pitchFamily="34" charset="-122"/>
                <a:cs typeface="IBM Plex Sans" pitchFamily="34" charset="-120"/>
              </a:rPr>
              <a:t>Claude și MCP pentru fiecare implementator</a:t>
            </a:r>
            <a:endParaRPr lang="en-US" sz="1400" dirty="0"/>
          </a:p>
        </p:txBody>
      </p:sp>
      <p:sp>
        <p:nvSpPr>
          <p:cNvPr id="6" name="Text 4"/>
          <p:cNvSpPr/>
          <p:nvPr/>
        </p:nvSpPr>
        <p:spPr>
          <a:xfrm>
            <a:off x="4387850" y="4165600"/>
            <a:ext cx="3416300" cy="835660"/>
          </a:xfrm>
          <a:prstGeom prst="roundRect">
            <a:avLst>
              <a:gd name="adj" fmla="val 9119"/>
            </a:avLst>
          </a:prstGeom>
          <a:solidFill>
            <a:srgbClr val="22335A"/>
          </a:solidFill>
          <a:ln/>
        </p:spPr>
        <p:txBody>
          <a:bodyPr wrap="square" lIns="180882" tIns="155482" rIns="90585" bIns="130082" rtlCol="0" anchor="t">
            <a:normAutofit/>
          </a:bodyPr>
          <a:lstStyle/>
          <a:p>
            <a:pPr algn="l" indent="0" marL="0">
              <a:lnSpc>
                <a:spcPts val="1890"/>
              </a:lnSpc>
              <a:buNone/>
            </a:pPr>
            <a:r>
              <a:rPr lang="en-US" sz="1400" dirty="0">
                <a:solidFill>
                  <a:srgbClr val="F7F5F0"/>
                </a:solidFill>
                <a:latin typeface="IBM Plex Sans" pitchFamily="34" charset="0"/>
                <a:ea typeface="IBM Plex Sans" pitchFamily="34" charset="-122"/>
                <a:cs typeface="IBM Plex Sans" pitchFamily="34" charset="-120"/>
              </a:rPr>
              <a:t>Reguli și memorie comune pentru echipă</a:t>
            </a:r>
            <a:endParaRPr lang="en-US" sz="1400" dirty="0"/>
          </a:p>
        </p:txBody>
      </p:sp>
      <p:sp>
        <p:nvSpPr>
          <p:cNvPr id="7" name="Text 5"/>
          <p:cNvSpPr/>
          <p:nvPr/>
        </p:nvSpPr>
        <p:spPr>
          <a:xfrm>
            <a:off x="7962900" y="4165600"/>
            <a:ext cx="3416300" cy="595630"/>
          </a:xfrm>
          <a:prstGeom prst="roundRect">
            <a:avLst>
              <a:gd name="adj" fmla="val 12793"/>
            </a:avLst>
          </a:prstGeom>
          <a:solidFill>
            <a:srgbClr val="22335A"/>
          </a:solidFill>
          <a:ln/>
        </p:spPr>
        <p:txBody>
          <a:bodyPr wrap="square" lIns="180882" tIns="155482" rIns="90585" bIns="130082" rtlCol="0" anchor="t">
            <a:normAutofit/>
          </a:bodyPr>
          <a:lstStyle/>
          <a:p>
            <a:pPr algn="l" indent="0" marL="0">
              <a:lnSpc>
                <a:spcPts val="1890"/>
              </a:lnSpc>
              <a:buNone/>
            </a:pPr>
            <a:r>
              <a:rPr lang="en-US" sz="1400" dirty="0">
                <a:solidFill>
                  <a:srgbClr val="F7F5F0"/>
                </a:solidFill>
                <a:latin typeface="IBM Plex Sans" pitchFamily="34" charset="0"/>
                <a:ea typeface="IBM Plex Sans" pitchFamily="34" charset="-122"/>
                <a:cs typeface="IBM Plex Sans" pitchFamily="34" charset="-120"/>
              </a:rPr>
              <a:t>Demonstrații scurte pe cazuri reale</a:t>
            </a:r>
            <a:endParaRPr lang="en-US" sz="1400" dirty="0"/>
          </a:p>
        </p:txBody>
      </p:sp>
    </p:spTree>
  </p:cSld>
  <p:clrMapOvr>
    <a:masterClrMapping/>
  </p:clrMapOvr>
</p:sld>
</file>

<file path=ppt/theme/theme1.xml><?xml version="1.0" encoding="utf-8"?>
<a:theme xmlns:a="http://schemas.openxmlformats.org/drawingml/2006/main" name="AI în procesul de implementare">
  <a:themeElements>
    <a:clrScheme name="AI în procesul de implementare">
      <a:dk1>
        <a:srgbClr val="14213D"/>
      </a:dk1>
      <a:lt1>
        <a:srgbClr val="F7F5F0"/>
      </a:lt1>
      <a:dk2>
        <a:srgbClr val="4D566A"/>
      </a:dk2>
      <a:lt2>
        <a:srgbClr val="E0E0DE"/>
      </a:lt2>
      <a:accent1>
        <a:srgbClr val="22335A"/>
      </a:accent1>
      <a:accent2>
        <a:srgbClr val="B5531A"/>
      </a:accent2>
      <a:accent3>
        <a:srgbClr val="F0A35E"/>
      </a:accent3>
      <a:accent4>
        <a:srgbClr val="E07A2E"/>
      </a:accent4>
      <a:accent5>
        <a:srgbClr val="4A5568"/>
      </a:accent5>
      <a:accent6>
        <a:srgbClr val="BFC8D9"/>
      </a:accent6>
      <a:hlink>
        <a:srgbClr val="0563C1"/>
      </a:hlink>
      <a:folHlink>
        <a:srgbClr val="954F72"/>
      </a:folHlink>
    </a:clrScheme>
    <a:fontScheme name="AI în procesul de implementare">
      <a:majorFont>
        <a:latin typeface="IBM Plex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în procesul de implementare</dc:title>
  <dc:subject/>
  <dc:creator/>
  <cp:lastModifiedBy/>
  <cp:revision>1</cp:revision>
  <dcterms:created xsi:type="dcterms:W3CDTF">2026-10-02T05:16:57Z</dcterms:created>
  <dcterms:modified xsi:type="dcterms:W3CDTF">2026-10-02T05:16:57Z</dcterms:modified>
</cp:coreProperties>
</file>