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1"/>
  </p:notesMasterIdLst>
  <p:sldIdLst>
    <p:sldId id="256" r:id="rId5"/>
    <p:sldId id="257" r:id="rId6"/>
    <p:sldId id="258" r:id="rId7"/>
    <p:sldId id="280" r:id="rId8"/>
    <p:sldId id="259" r:id="rId9"/>
    <p:sldId id="260" r:id="rId10"/>
    <p:sldId id="261" r:id="rId11"/>
    <p:sldId id="262" r:id="rId12"/>
    <p:sldId id="266" r:id="rId13"/>
    <p:sldId id="281" r:id="rId14"/>
    <p:sldId id="263" r:id="rId15"/>
    <p:sldId id="264" r:id="rId16"/>
    <p:sldId id="278" r:id="rId17"/>
    <p:sldId id="267" r:id="rId18"/>
    <p:sldId id="268" r:id="rId19"/>
    <p:sldId id="269" r:id="rId20"/>
    <p:sldId id="270" r:id="rId21"/>
    <p:sldId id="282" r:id="rId22"/>
    <p:sldId id="271" r:id="rId23"/>
    <p:sldId id="272" r:id="rId24"/>
    <p:sldId id="279" r:id="rId25"/>
    <p:sldId id="273" r:id="rId26"/>
    <p:sldId id="274" r:id="rId27"/>
    <p:sldId id="275" r:id="rId28"/>
    <p:sldId id="276" r:id="rId29"/>
    <p:sldId id="277" r:id="rId3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8" y="5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an Gabriel Pavel" userId="be8373b5-87b8-4e34-8328-685ac29f3db6" providerId="ADAL" clId="{1F76B974-4595-4378-879E-0B5B6BBD1361}"/>
    <pc:docChg chg="custSel addSld delSld modSld sldOrd">
      <pc:chgData name="Cristian Gabriel Pavel" userId="be8373b5-87b8-4e34-8328-685ac29f3db6" providerId="ADAL" clId="{1F76B974-4595-4378-879E-0B5B6BBD1361}" dt="2026-10-01T21:45:53.072" v="86" actId="26606"/>
      <pc:docMkLst>
        <pc:docMk/>
      </pc:docMkLst>
      <pc:sldChg chg="modSp mod">
        <pc:chgData name="Cristian Gabriel Pavel" userId="be8373b5-87b8-4e34-8328-685ac29f3db6" providerId="ADAL" clId="{1F76B974-4595-4378-879E-0B5B6BBD1361}" dt="2026-10-01T21:07:42.698" v="2" actId="26606"/>
        <pc:sldMkLst>
          <pc:docMk/>
          <pc:sldMk cId="0" sldId="258"/>
        </pc:sldMkLst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58"/>
            <ac:spMk id="5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42.698" v="2" actId="26606"/>
          <ac:spMkLst>
            <pc:docMk/>
            <pc:sldMk cId="0" sldId="258"/>
            <ac:spMk id="6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58"/>
            <ac:spMk id="9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58"/>
            <ac:spMk id="14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58"/>
            <ac:spMk id="16" creationId="{00000000-0000-0000-0000-000000000000}"/>
          </ac:spMkLst>
        </pc:spChg>
      </pc:sldChg>
      <pc:sldChg chg="modSp mod modNotes">
        <pc:chgData name="Cristian Gabriel Pavel" userId="be8373b5-87b8-4e34-8328-685ac29f3db6" providerId="ADAL" clId="{1F76B974-4595-4378-879E-0B5B6BBD1361}" dt="2026-10-01T21:13:46.248" v="4" actId="26606"/>
        <pc:sldMkLst>
          <pc:docMk/>
          <pc:sldMk cId="0" sldId="261"/>
        </pc:sldMkLst>
        <pc:spChg chg="mod">
          <ac:chgData name="Cristian Gabriel Pavel" userId="be8373b5-87b8-4e34-8328-685ac29f3db6" providerId="ADAL" clId="{1F76B974-4595-4378-879E-0B5B6BBD1361}" dt="2026-10-01T21:13:46.248" v="4" actId="26606"/>
          <ac:spMkLst>
            <pc:docMk/>
            <pc:sldMk cId="0" sldId="261"/>
            <ac:spMk id="5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13:46.248" v="4" actId="26606"/>
          <ac:spMkLst>
            <pc:docMk/>
            <pc:sldMk cId="0" sldId="261"/>
            <ac:spMk id="6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13:46.248" v="4" actId="26606"/>
          <ac:spMkLst>
            <pc:docMk/>
            <pc:sldMk cId="0" sldId="261"/>
            <ac:spMk id="9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13:46.248" v="4" actId="26606"/>
          <ac:spMkLst>
            <pc:docMk/>
            <pc:sldMk cId="0" sldId="261"/>
            <ac:spMk id="10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13:46.248" v="4" actId="26606"/>
          <ac:spMkLst>
            <pc:docMk/>
            <pc:sldMk cId="0" sldId="261"/>
            <ac:spMk id="13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12:53.701" v="3" actId="26606"/>
          <ac:spMkLst>
            <pc:docMk/>
            <pc:sldMk cId="0" sldId="261"/>
            <ac:spMk id="14" creationId="{00000000-0000-0000-0000-000000000000}"/>
          </ac:spMkLst>
        </pc:spChg>
      </pc:sldChg>
      <pc:sldChg chg="modSp mod">
        <pc:chgData name="Cristian Gabriel Pavel" userId="be8373b5-87b8-4e34-8328-685ac29f3db6" providerId="ADAL" clId="{1F76B974-4595-4378-879E-0B5B6BBD1361}" dt="2026-10-01T21:31:32.047" v="57" actId="20577"/>
        <pc:sldMkLst>
          <pc:docMk/>
          <pc:sldMk cId="0" sldId="263"/>
        </pc:sldMkLst>
        <pc:spChg chg="mod">
          <ac:chgData name="Cristian Gabriel Pavel" userId="be8373b5-87b8-4e34-8328-685ac29f3db6" providerId="ADAL" clId="{1F76B974-4595-4378-879E-0B5B6BBD1361}" dt="2026-10-01T21:31:32.047" v="57" actId="20577"/>
          <ac:spMkLst>
            <pc:docMk/>
            <pc:sldMk cId="0" sldId="263"/>
            <ac:spMk id="3" creationId="{00000000-0000-0000-0000-000000000000}"/>
          </ac:spMkLst>
        </pc:spChg>
      </pc:sldChg>
      <pc:sldChg chg="addSp modSp mod modNotes">
        <pc:chgData name="Cristian Gabriel Pavel" userId="be8373b5-87b8-4e34-8328-685ac29f3db6" providerId="ADAL" clId="{1F76B974-4595-4378-879E-0B5B6BBD1361}" dt="2026-10-01T21:41:54.458" v="84" actId="26606"/>
        <pc:sldMkLst>
          <pc:docMk/>
          <pc:sldMk cId="0" sldId="264"/>
        </pc:sldMkLst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64"/>
            <ac:spMk id="10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64"/>
            <ac:spMk id="14" creationId="{00000000-0000-0000-0000-000000000000}"/>
          </ac:spMkLst>
        </pc:spChg>
        <pc:spChg chg="add mod">
          <ac:chgData name="Cristian Gabriel Pavel" userId="be8373b5-87b8-4e34-8328-685ac29f3db6" providerId="ADAL" clId="{1F76B974-4595-4378-879E-0B5B6BBD1361}" dt="2026-10-01T21:41:54.458" v="84" actId="26606"/>
          <ac:spMkLst>
            <pc:docMk/>
            <pc:sldMk cId="0" sldId="264"/>
            <ac:spMk id="90" creationId="{00000000-0000-0000-0000-000000000000}"/>
          </ac:spMkLst>
        </pc:spChg>
      </pc:sldChg>
      <pc:sldChg chg="modSp del mod">
        <pc:chgData name="Cristian Gabriel Pavel" userId="be8373b5-87b8-4e34-8328-685ac29f3db6" providerId="ADAL" clId="{1F76B974-4595-4378-879E-0B5B6BBD1361}" dt="2026-10-01T21:14:51.209" v="5" actId="47"/>
        <pc:sldMkLst>
          <pc:docMk/>
          <pc:sldMk cId="0" sldId="265"/>
        </pc:sldMkLst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65"/>
            <ac:spMk id="22" creationId="{00000000-0000-0000-0000-000000000000}"/>
          </ac:spMkLst>
        </pc:spChg>
      </pc:sldChg>
      <pc:sldChg chg="ord">
        <pc:chgData name="Cristian Gabriel Pavel" userId="be8373b5-87b8-4e34-8328-685ac29f3db6" providerId="ADAL" clId="{1F76B974-4595-4378-879E-0B5B6BBD1361}" dt="2026-10-01T21:24:44.676" v="11"/>
        <pc:sldMkLst>
          <pc:docMk/>
          <pc:sldMk cId="0" sldId="266"/>
        </pc:sldMkLst>
      </pc:sldChg>
      <pc:sldChg chg="modSp mod">
        <pc:chgData name="Cristian Gabriel Pavel" userId="be8373b5-87b8-4e34-8328-685ac29f3db6" providerId="ADAL" clId="{1F76B974-4595-4378-879E-0B5B6BBD1361}" dt="2026-10-01T21:07:29.819" v="1" actId="26606"/>
        <pc:sldMkLst>
          <pc:docMk/>
          <pc:sldMk cId="0" sldId="268"/>
        </pc:sldMkLst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68"/>
            <ac:spMk id="6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68"/>
            <ac:spMk id="14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68"/>
            <ac:spMk id="18" creationId="{00000000-0000-0000-0000-000000000000}"/>
          </ac:spMkLst>
        </pc:spChg>
      </pc:sldChg>
      <pc:sldChg chg="modSp mod">
        <pc:chgData name="Cristian Gabriel Pavel" userId="be8373b5-87b8-4e34-8328-685ac29f3db6" providerId="ADAL" clId="{1F76B974-4595-4378-879E-0B5B6BBD1361}" dt="2026-10-01T21:07:29.819" v="1" actId="26606"/>
        <pc:sldMkLst>
          <pc:docMk/>
          <pc:sldMk cId="0" sldId="272"/>
        </pc:sldMkLst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72"/>
            <ac:spMk id="6" creationId="{00000000-0000-0000-0000-000000000000}"/>
          </ac:spMkLst>
        </pc:spChg>
      </pc:sldChg>
      <pc:sldChg chg="modSp add mod modNotes">
        <pc:chgData name="Cristian Gabriel Pavel" userId="be8373b5-87b8-4e34-8328-685ac29f3db6" providerId="ADAL" clId="{1F76B974-4595-4378-879E-0B5B6BBD1361}" dt="2026-10-01T21:36:39.886" v="82" actId="20577"/>
        <pc:sldMkLst>
          <pc:docMk/>
          <pc:sldMk cId="0" sldId="278"/>
        </pc:sldMkLst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78"/>
            <ac:spMk id="2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78"/>
            <ac:spMk id="5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36:39.886" v="82" actId="20577"/>
          <ac:spMkLst>
            <pc:docMk/>
            <pc:sldMk cId="0" sldId="278"/>
            <ac:spMk id="6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78"/>
            <ac:spMk id="9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42.698" v="2" actId="26606"/>
          <ac:spMkLst>
            <pc:docMk/>
            <pc:sldMk cId="0" sldId="278"/>
            <ac:spMk id="10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78"/>
            <ac:spMk id="13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78"/>
            <ac:spMk id="14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78"/>
            <ac:spMk id="16" creationId="{00000000-0000-0000-0000-000000000000}"/>
          </ac:spMkLst>
        </pc:spChg>
      </pc:sldChg>
      <pc:sldChg chg="modSp add mod modNotes">
        <pc:chgData name="Cristian Gabriel Pavel" userId="be8373b5-87b8-4e34-8328-685ac29f3db6" providerId="ADAL" clId="{1F76B974-4595-4378-879E-0B5B6BBD1361}" dt="2026-10-01T21:07:42.698" v="2" actId="26606"/>
        <pc:sldMkLst>
          <pc:docMk/>
          <pc:sldMk cId="0" sldId="279"/>
        </pc:sldMkLst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79"/>
            <ac:spMk id="2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79"/>
            <ac:spMk id="5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42.698" v="2" actId="26606"/>
          <ac:spMkLst>
            <pc:docMk/>
            <pc:sldMk cId="0" sldId="279"/>
            <ac:spMk id="6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79"/>
            <ac:spMk id="9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79"/>
            <ac:spMk id="10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79"/>
            <ac:spMk id="13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79"/>
            <ac:spMk id="14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07:29.819" v="1" actId="26606"/>
          <ac:spMkLst>
            <pc:docMk/>
            <pc:sldMk cId="0" sldId="279"/>
            <ac:spMk id="16" creationId="{00000000-0000-0000-0000-000000000000}"/>
          </ac:spMkLst>
        </pc:spChg>
      </pc:sldChg>
      <pc:sldChg chg="modSp add mod">
        <pc:chgData name="Cristian Gabriel Pavel" userId="be8373b5-87b8-4e34-8328-685ac29f3db6" providerId="ADAL" clId="{1F76B974-4595-4378-879E-0B5B6BBD1361}" dt="2026-10-01T21:20:01.042" v="7" actId="26606"/>
        <pc:sldMkLst>
          <pc:docMk/>
          <pc:sldMk cId="0" sldId="280"/>
        </pc:sldMkLst>
        <pc:spChg chg="mod">
          <ac:chgData name="Cristian Gabriel Pavel" userId="be8373b5-87b8-4e34-8328-685ac29f3db6" providerId="ADAL" clId="{1F76B974-4595-4378-879E-0B5B6BBD1361}" dt="2026-10-01T21:20:01.042" v="7" actId="26606"/>
          <ac:spMkLst>
            <pc:docMk/>
            <pc:sldMk cId="0" sldId="280"/>
            <ac:spMk id="3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20:01.042" v="7" actId="26606"/>
          <ac:spMkLst>
            <pc:docMk/>
            <pc:sldMk cId="0" sldId="280"/>
            <ac:spMk id="7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20:01.042" v="7" actId="26606"/>
          <ac:spMkLst>
            <pc:docMk/>
            <pc:sldMk cId="0" sldId="280"/>
            <ac:spMk id="11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20:01.042" v="7" actId="26606"/>
          <ac:spMkLst>
            <pc:docMk/>
            <pc:sldMk cId="0" sldId="280"/>
            <ac:spMk id="15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20:01.042" v="7" actId="26606"/>
          <ac:spMkLst>
            <pc:docMk/>
            <pc:sldMk cId="0" sldId="280"/>
            <ac:spMk id="20" creationId="{00000000-0000-0000-0000-000000000000}"/>
          </ac:spMkLst>
        </pc:spChg>
      </pc:sldChg>
      <pc:sldChg chg="modSp add mod ord">
        <pc:chgData name="Cristian Gabriel Pavel" userId="be8373b5-87b8-4e34-8328-685ac29f3db6" providerId="ADAL" clId="{1F76B974-4595-4378-879E-0B5B6BBD1361}" dt="2026-10-01T21:24:52.048" v="13"/>
        <pc:sldMkLst>
          <pc:docMk/>
          <pc:sldMk cId="0" sldId="281"/>
        </pc:sldMkLst>
        <pc:spChg chg="mod">
          <ac:chgData name="Cristian Gabriel Pavel" userId="be8373b5-87b8-4e34-8328-685ac29f3db6" providerId="ADAL" clId="{1F76B974-4595-4378-879E-0B5B6BBD1361}" dt="2026-10-01T21:23:11.248" v="9" actId="26606"/>
          <ac:spMkLst>
            <pc:docMk/>
            <pc:sldMk cId="0" sldId="281"/>
            <ac:spMk id="4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23:11.248" v="9" actId="26606"/>
          <ac:spMkLst>
            <pc:docMk/>
            <pc:sldMk cId="0" sldId="281"/>
            <ac:spMk id="5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23:11.248" v="9" actId="26606"/>
          <ac:spMkLst>
            <pc:docMk/>
            <pc:sldMk cId="0" sldId="281"/>
            <ac:spMk id="6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23:11.248" v="9" actId="26606"/>
          <ac:spMkLst>
            <pc:docMk/>
            <pc:sldMk cId="0" sldId="281"/>
            <ac:spMk id="7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23:11.248" v="9" actId="26606"/>
          <ac:spMkLst>
            <pc:docMk/>
            <pc:sldMk cId="0" sldId="281"/>
            <ac:spMk id="8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23:11.248" v="9" actId="26606"/>
          <ac:spMkLst>
            <pc:docMk/>
            <pc:sldMk cId="0" sldId="281"/>
            <ac:spMk id="9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23:11.248" v="9" actId="26606"/>
          <ac:spMkLst>
            <pc:docMk/>
            <pc:sldMk cId="0" sldId="281"/>
            <ac:spMk id="10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23:11.248" v="9" actId="26606"/>
          <ac:spMkLst>
            <pc:docMk/>
            <pc:sldMk cId="0" sldId="281"/>
            <ac:spMk id="11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23:11.248" v="9" actId="26606"/>
          <ac:spMkLst>
            <pc:docMk/>
            <pc:sldMk cId="0" sldId="281"/>
            <ac:spMk id="12" creationId="{00000000-0000-0000-0000-000000000000}"/>
          </ac:spMkLst>
        </pc:spChg>
      </pc:sldChg>
      <pc:sldChg chg="addSp modSp add mod">
        <pc:chgData name="Cristian Gabriel Pavel" userId="be8373b5-87b8-4e34-8328-685ac29f3db6" providerId="ADAL" clId="{1F76B974-4595-4378-879E-0B5B6BBD1361}" dt="2026-10-01T21:45:53.072" v="86" actId="26606"/>
        <pc:sldMkLst>
          <pc:docMk/>
          <pc:sldMk cId="0" sldId="282"/>
        </pc:sldMkLst>
        <pc:spChg chg="mod">
          <ac:chgData name="Cristian Gabriel Pavel" userId="be8373b5-87b8-4e34-8328-685ac29f3db6" providerId="ADAL" clId="{1F76B974-4595-4378-879E-0B5B6BBD1361}" dt="2026-10-01T21:45:53.072" v="86" actId="26606"/>
          <ac:spMkLst>
            <pc:docMk/>
            <pc:sldMk cId="0" sldId="282"/>
            <ac:spMk id="4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45:53.072" v="86" actId="26606"/>
          <ac:spMkLst>
            <pc:docMk/>
            <pc:sldMk cId="0" sldId="282"/>
            <ac:spMk id="5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45:53.072" v="86" actId="26606"/>
          <ac:spMkLst>
            <pc:docMk/>
            <pc:sldMk cId="0" sldId="282"/>
            <ac:spMk id="17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45:53.072" v="86" actId="26606"/>
          <ac:spMkLst>
            <pc:docMk/>
            <pc:sldMk cId="0" sldId="282"/>
            <ac:spMk id="19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45:53.072" v="86" actId="26606"/>
          <ac:spMkLst>
            <pc:docMk/>
            <pc:sldMk cId="0" sldId="282"/>
            <ac:spMk id="21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45:53.072" v="86" actId="26606"/>
          <ac:spMkLst>
            <pc:docMk/>
            <pc:sldMk cId="0" sldId="282"/>
            <ac:spMk id="29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45:53.072" v="86" actId="26606"/>
          <ac:spMkLst>
            <pc:docMk/>
            <pc:sldMk cId="0" sldId="282"/>
            <ac:spMk id="33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45:53.072" v="86" actId="26606"/>
          <ac:spMkLst>
            <pc:docMk/>
            <pc:sldMk cId="0" sldId="282"/>
            <ac:spMk id="35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45:53.072" v="86" actId="26606"/>
          <ac:spMkLst>
            <pc:docMk/>
            <pc:sldMk cId="0" sldId="282"/>
            <ac:spMk id="46" creationId="{00000000-0000-0000-0000-000000000000}"/>
          </ac:spMkLst>
        </pc:spChg>
        <pc:spChg chg="mod">
          <ac:chgData name="Cristian Gabriel Pavel" userId="be8373b5-87b8-4e34-8328-685ac29f3db6" providerId="ADAL" clId="{1F76B974-4595-4378-879E-0B5B6BBD1361}" dt="2026-10-01T21:45:53.072" v="86" actId="26606"/>
          <ac:spMkLst>
            <pc:docMk/>
            <pc:sldMk cId="0" sldId="282"/>
            <ac:spMk id="50" creationId="{00000000-0000-0000-0000-000000000000}"/>
          </ac:spMkLst>
        </pc:spChg>
      </pc:sldChg>
    </pc:docChg>
  </pc:docChgLst>
  <pc:docChgLst>
    <pc:chgData name="Cristian Gabriel Pavel" userId="be8373b5-87b8-4e34-8328-685ac29f3db6" providerId="ADAL" clId="{39A212DE-E8C5-428D-960B-B15000432486}"/>
    <pc:docChg chg="custSel modSld">
      <pc:chgData name="Cristian Gabriel Pavel" userId="be8373b5-87b8-4e34-8328-685ac29f3db6" providerId="ADAL" clId="{39A212DE-E8C5-428D-960B-B15000432486}" dt="2026-10-02T11:08:57.471" v="0" actId="26606"/>
      <pc:docMkLst>
        <pc:docMk/>
      </pc:docMkLst>
      <pc:sldChg chg="modSp mod">
        <pc:chgData name="Cristian Gabriel Pavel" userId="be8373b5-87b8-4e34-8328-685ac29f3db6" providerId="ADAL" clId="{39A212DE-E8C5-428D-960B-B15000432486}" dt="2026-10-02T11:08:57.471" v="0" actId="26606"/>
        <pc:sldMkLst>
          <pc:docMk/>
          <pc:sldMk cId="0" sldId="282"/>
        </pc:sldMkLst>
        <pc:spChg chg="mod">
          <ac:chgData name="Cristian Gabriel Pavel" userId="be8373b5-87b8-4e34-8328-685ac29f3db6" providerId="ADAL" clId="{39A212DE-E8C5-428D-960B-B15000432486}" dt="2026-10-02T11:08:57.471" v="0" actId="26606"/>
          <ac:spMkLst>
            <pc:docMk/>
            <pc:sldMk cId="0" sldId="282"/>
            <ac:spMk id="23" creationId="{00000000-0000-0000-0000-000000000000}"/>
          </ac:spMkLst>
        </pc:spChg>
        <pc:spChg chg="mod">
          <ac:chgData name="Cristian Gabriel Pavel" userId="be8373b5-87b8-4e34-8328-685ac29f3db6" providerId="ADAL" clId="{39A212DE-E8C5-428D-960B-B15000432486}" dt="2026-10-02T11:08:57.471" v="0" actId="26606"/>
          <ac:spMkLst>
            <pc:docMk/>
            <pc:sldMk cId="0" sldId="282"/>
            <ac:spMk id="27" creationId="{00000000-0000-0000-0000-000000000000}"/>
          </ac:spMkLst>
        </pc:spChg>
        <pc:spChg chg="mod">
          <ac:chgData name="Cristian Gabriel Pavel" userId="be8373b5-87b8-4e34-8328-685ac29f3db6" providerId="ADAL" clId="{39A212DE-E8C5-428D-960B-B15000432486}" dt="2026-10-02T11:08:57.471" v="0" actId="26606"/>
          <ac:spMkLst>
            <pc:docMk/>
            <pc:sldMk cId="0" sldId="282"/>
            <ac:spMk id="29" creationId="{00000000-0000-0000-0000-000000000000}"/>
          </ac:spMkLst>
        </pc:spChg>
        <pc:spChg chg="mod">
          <ac:chgData name="Cristian Gabriel Pavel" userId="be8373b5-87b8-4e34-8328-685ac29f3db6" providerId="ADAL" clId="{39A212DE-E8C5-428D-960B-B15000432486}" dt="2026-10-02T11:08:57.471" v="0" actId="26606"/>
          <ac:spMkLst>
            <pc:docMk/>
            <pc:sldMk cId="0" sldId="282"/>
            <ac:spMk id="34" creationId="{00000000-0000-0000-0000-000000000000}"/>
          </ac:spMkLst>
        </pc:spChg>
        <pc:spChg chg="mod">
          <ac:chgData name="Cristian Gabriel Pavel" userId="be8373b5-87b8-4e34-8328-685ac29f3db6" providerId="ADAL" clId="{39A212DE-E8C5-428D-960B-B15000432486}" dt="2026-10-02T11:08:57.471" v="0" actId="26606"/>
          <ac:spMkLst>
            <pc:docMk/>
            <pc:sldMk cId="0" sldId="282"/>
            <ac:spMk id="38" creationId="{00000000-0000-0000-0000-000000000000}"/>
          </ac:spMkLst>
        </pc:spChg>
        <pc:spChg chg="mod">
          <ac:chgData name="Cristian Gabriel Pavel" userId="be8373b5-87b8-4e34-8328-685ac29f3db6" providerId="ADAL" clId="{39A212DE-E8C5-428D-960B-B15000432486}" dt="2026-10-02T11:08:57.471" v="0" actId="26606"/>
          <ac:spMkLst>
            <pc:docMk/>
            <pc:sldMk cId="0" sldId="282"/>
            <ac:spMk id="41" creationId="{00000000-0000-0000-0000-000000000000}"/>
          </ac:spMkLst>
        </pc:spChg>
        <pc:spChg chg="mod">
          <ac:chgData name="Cristian Gabriel Pavel" userId="be8373b5-87b8-4e34-8328-685ac29f3db6" providerId="ADAL" clId="{39A212DE-E8C5-428D-960B-B15000432486}" dt="2026-10-02T11:08:57.471" v="0" actId="26606"/>
          <ac:spMkLst>
            <pc:docMk/>
            <pc:sldMk cId="0" sldId="282"/>
            <ac:spMk id="44" creationId="{00000000-0000-0000-0000-000000000000}"/>
          </ac:spMkLst>
        </pc:spChg>
        <pc:spChg chg="mod">
          <ac:chgData name="Cristian Gabriel Pavel" userId="be8373b5-87b8-4e34-8328-685ac29f3db6" providerId="ADAL" clId="{39A212DE-E8C5-428D-960B-B15000432486}" dt="2026-10-02T11:08:57.471" v="0" actId="26606"/>
          <ac:spMkLst>
            <pc:docMk/>
            <pc:sldMk cId="0" sldId="282"/>
            <ac:spMk id="50" creationId="{00000000-0000-0000-0000-000000000000}"/>
          </ac:spMkLst>
        </pc:spChg>
        <pc:spChg chg="mod">
          <ac:chgData name="Cristian Gabriel Pavel" userId="be8373b5-87b8-4e34-8328-685ac29f3db6" providerId="ADAL" clId="{39A212DE-E8C5-428D-960B-B15000432486}" dt="2026-10-02T11:08:57.471" v="0" actId="26606"/>
          <ac:spMkLst>
            <pc:docMk/>
            <pc:sldMk cId="0" sldId="282"/>
            <ac:spMk id="54" creationId="{00000000-0000-0000-0000-000000000000}"/>
          </ac:spMkLst>
        </pc:spChg>
        <pc:spChg chg="mod">
          <ac:chgData name="Cristian Gabriel Pavel" userId="be8373b5-87b8-4e34-8328-685ac29f3db6" providerId="ADAL" clId="{39A212DE-E8C5-428D-960B-B15000432486}" dt="2026-10-02T11:08:57.471" v="0" actId="26606"/>
          <ac:spMkLst>
            <pc:docMk/>
            <pc:sldMk cId="0" sldId="282"/>
            <ac:spMk id="5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9926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Deschidere. Teza, spusă din prima: ERP-ul produce adevărul, SQL-ul îl păstrează, Fabric îl pune pe masă, AI-ul îl transformă în muncă făcută. Ordinea contează — AI-ul e ultimul, nu primul.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 de reținut al prezentării. Insistă pe dependență: AI-ul peste date dezordonate dă răspunsuri care sună bine și sunt greșite — iar asta e mai periculos decât lipsa răspunsului.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Trei schimbări reale, plus avertismentul. Aici poți pune un exemplu propriu: o bază care a crescut și un raport care a început să blocheze producția.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~10 min. Definim rolul ERP-ului înainte să vorbim despre orice strat de deasupra.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Partea dreaptă e cea importantă. Majoritatea problemelor de performanță din implementări vin din a cere ERP-ului lucruri care nu sunt treaba lui.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Trei criterii pentru un ERP bun azi. Primul e poziția lui: sursa unică de adevăr. Al doilea </a:t>
            </a:r>
            <a:r>
              <a:rPr lang="en-US" dirty="0"/>
              <a:t>e legătura cu „Mai puțin în ERP. Mai mult cu clientul.” </a:t>
            </a:r>
            <a:r>
              <a:rPr lang="en-US"/>
              <a:t>— dacă ai un flux scurtat la un client, aici e locul lui. Al treilea deschide restul prezentării: securitatea nu </a:t>
            </a:r>
            <a:r>
              <a:rPr lang="en-US" dirty="0"/>
              <a:t>e </a:t>
            </a:r>
            <a:r>
              <a:rPr lang="en-US"/>
              <a:t>un strat adăugat la final, ci condiția lanțului — cine vede ce, de unde și cu ce drepturi, din ERP până în răspunsul dat de 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sunt limitări, sunt decizii de arhitectură. Fiecare are un strat care preia responsabilitatea — se vede pe slide-ul cu lanțul cap-coadă.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Cele două zone au nevoi opuse. Separarea lor nu e lux, e condiția ca amândouă să meargă bine. Asta e puntea spre Fabric.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~10 min. De ce rămâne și ce întreținere presupune.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e nostalgie tehnologică</a:t>
            </a:r>
            <a:r>
              <a:rPr lang="en-US"/>
              <a:t>: pentru </a:t>
            </a:r>
            <a:r>
              <a:rPr lang="en-US" dirty="0"/>
              <a:t>sarcina tranzacțională, </a:t>
            </a:r>
            <a:r>
              <a:rPr lang="en-US"/>
              <a:t>un </a:t>
            </a:r>
            <a:r>
              <a:rPr lang="en-US" dirty="0"/>
              <a:t>SQL </a:t>
            </a:r>
            <a:r>
              <a:rPr lang="en-US"/>
              <a:t>Server </a:t>
            </a:r>
            <a:r>
              <a:rPr lang="en-US" dirty="0"/>
              <a:t>bine întreținut </a:t>
            </a:r>
            <a:r>
              <a:rPr lang="en-US"/>
              <a:t>rămâne </a:t>
            </a:r>
            <a:r>
              <a:rPr lang="en-US" dirty="0"/>
              <a:t>alegerea corectă</a:t>
            </a:r>
            <a:r>
              <a:rPr lang="en-US"/>
              <a:t>. Argumentul din teren: nu ne-a lăsat niciodată la greu — a gâfâit, a mers încet, dar nu a crăpat, iar datorită backup-urilor stricte nu am pierdut niciun bit de date. Exemplul de contrast: atacul cibernetic de la Apele Române (cca. 1.000 de sisteme compromise, cerere de răscumpărare) — sursa: digi24.ro, „Atac cibernetic la Apele Române”. Ideea de transmis: incidentele se întâmplă oricui; diferența o face disciplina de backup și restaurarea testată, nu norocul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Hyperscale e recomandarea implicită pentru Mission Critical. Arată referințele: Ortoprofil, Sazy cu replică, Luscan, Demeco. Explică rezervarea ca decizie de cost, nu ca angajament riscant.</a:t>
            </a:r>
          </a:p>
        </p:txBody>
      </p:sp>
    </p:spTree>
    <p:extLst>
      <p:ext uri="{BB962C8B-B14F-4D97-AF65-F5344CB8AC3E}">
        <p14:creationId xmlns:p14="http://schemas.microsoft.com/office/powerpoint/2010/main" val="12618686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~12 min. Poziția noastră de arhitectură — nu o listă de funcționalități.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Verifică la zi denumirile și capabilitățile — platforma se mișcă repede. Punctul 3 e cel care contează cu adevărat pe termen lung.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Slide-ul central al părții de Fabric. Insistă pe sensul unic: fiecare abatere de la lanț creează o a doua versiune a adevărului.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Partea dreaptă e cea onestă — spune-o înainte să o afle singuri. Verifică detaliile comerciale la zi înainte de prezentare.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~10 min. Trei niveluri și o condiție.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Nivelul 1 e deja realitate la noi. Nivelul 2 e în lucru. Nivelul 3 depinde de modelul semantic — spune clar unde suntem, fără să promiți date.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Aici se vede concret unde ajunge lanțul: interfețe noi peste modelul semantic. Spune clar ce e livrat și ce e în lucru, fără termene promise.</a:t>
            </a:r>
          </a:p>
        </p:txBody>
      </p:sp>
    </p:spTree>
    <p:extLst>
      <p:ext uri="{BB962C8B-B14F-4D97-AF65-F5344CB8AC3E}">
        <p14:creationId xmlns:p14="http://schemas.microsoft.com/office/powerpoint/2010/main" val="29048855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Slide-ul cu cea mai mare greutate din prezentare. Aici e diferența față de prezentările în care AI-ul rezolvă totul singur.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Recapitularea vizuală. Dacă ai un singur slide de ținut minte din prezentare, ăsta 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Întreabă sala. E cea mai bună întrebare de deschidere a discuției și îți spune cu cine vorbești.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Public mixt: fiecare trebuie să plece cu propoziția lui.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Închidere. Lasă slide-ul pe ecran în timpul întrebărilor.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600200"/>
            <a:ext cx="1091153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Patru straturi,</a:t>
            </a:r>
            <a:endParaRPr lang="en-US" sz="5800" dirty="0"/>
          </a:p>
          <a:p>
            <a:pPr marL="0" indent="0">
              <a:buNone/>
            </a:pPr>
            <a:r>
              <a:rPr lang="en-US" sz="5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singur lanț</a:t>
            </a:r>
            <a:endParaRPr lang="en-US" sz="5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657600"/>
            <a:ext cx="109115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7DB6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  ·  SQL Server  ·  Microsoft Fabric  ·  AI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34340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vedem noi datele în companie — poziția Alfa Software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ERP-ul produce adevărul.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AI-ul îl transformă în muncă făcută.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2240280"/>
            <a:ext cx="2522144" cy="2286000"/>
          </a:xfrm>
          <a:prstGeom prst="roundRect">
            <a:avLst>
              <a:gd name="adj" fmla="val 400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96112" y="2496312"/>
            <a:ext cx="2010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96112" y="2834640"/>
            <a:ext cx="201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73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896112" y="3200400"/>
            <a:ext cx="2010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Tranzacția, documentul, trasabilitatea.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436544" y="2240280"/>
            <a:ext cx="2522144" cy="2286000"/>
          </a:xfrm>
          <a:prstGeom prst="roundRect">
            <a:avLst>
              <a:gd name="adj" fmla="val 400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3692576" y="2496312"/>
            <a:ext cx="2010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Server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3692576" y="2834640"/>
            <a:ext cx="201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73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păstrează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692576" y="3200400"/>
            <a:ext cx="2010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Datele corecte, disponibile, sub control.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233008" y="2240280"/>
            <a:ext cx="2522144" cy="2286000"/>
          </a:xfrm>
          <a:prstGeom prst="roundRect">
            <a:avLst>
              <a:gd name="adj" fmla="val 400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489040" y="2496312"/>
            <a:ext cx="2010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Fabric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89040" y="2834640"/>
            <a:ext cx="201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73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pune pe masă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89040" y="3200400"/>
            <a:ext cx="2010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Datele scoase din operațional, modelate.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029471" y="2240280"/>
            <a:ext cx="2522144" cy="2286000"/>
          </a:xfrm>
          <a:prstGeom prst="roundRect">
            <a:avLst>
              <a:gd name="adj" fmla="val 4000"/>
            </a:avLst>
          </a:prstGeom>
          <a:solidFill>
            <a:srgbClr val="1E73B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9285503" y="2496312"/>
            <a:ext cx="2010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9285503" y="2834640"/>
            <a:ext cx="201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transformă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9285503" y="3200400"/>
            <a:ext cx="2010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Întrebare în răspuns, răspuns în acțiune.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4846320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F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Ordinea nu e decorativă. Fiecare strat depinde de cel dinaintea lui.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</a:t>
            </a:r>
            <a:r>
              <a:rPr lang="en-US" sz="3400" b="1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văzut la FabCon și SQLCon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783080"/>
            <a:ext cx="3454298" cy="2286000"/>
          </a:xfrm>
          <a:prstGeom prst="roundRect">
            <a:avLst>
              <a:gd name="adj" fmla="val 400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96112" y="20391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96112" y="258775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 AI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96112" y="3191256"/>
            <a:ext cx="294223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în fiecare produs din platformă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trecut din demo 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muncă zilnică: documentație, analiză, interfețe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368698" y="1783080"/>
            <a:ext cx="3454298" cy="2286000"/>
          </a:xfrm>
          <a:prstGeom prst="roundRect">
            <a:avLst>
              <a:gd name="adj" fmla="val 400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4624730" y="20391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624730" y="258775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Harness 90%, model 10%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624730" y="3191256"/>
            <a:ext cx="294223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Contextul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skill-urile și feedback-ul fac diferența. Modelul e calul; hamurile sunt cele care țin direcția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097317" y="1783080"/>
            <a:ext cx="3454298" cy="2286000"/>
          </a:xfrm>
          <a:prstGeom prst="roundRect">
            <a:avLst>
              <a:gd name="adj" fmla="val 400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353349" y="20391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53349" y="258775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Codul se schimbă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8353349" y="3191256"/>
            <a:ext cx="294223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Azi AI-ul </a:t>
            </a:r>
            <a:r>
              <a:rPr lang="en-US" sz="125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scrie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cod </a:t>
            </a:r>
            <a:r>
              <a:rPr lang="en-US" sz="125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inteligibil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om, </a:t>
            </a:r>
            <a:r>
              <a:rPr lang="en-US" sz="125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iar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BI-ul </a:t>
            </a:r>
            <a:r>
              <a:rPr lang="en-US" sz="125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îl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face PBIP. </a:t>
            </a:r>
            <a:r>
              <a:rPr lang="en-US" sz="125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Mâine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cod </a:t>
            </a:r>
            <a:r>
              <a:rPr lang="en-US" sz="125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mașină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direct din </a:t>
            </a:r>
            <a:r>
              <a:rPr lang="en-US" sz="125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platformă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343400"/>
            <a:ext cx="10911535" cy="1005840"/>
          </a:xfrm>
          <a:prstGeom prst="roundRect">
            <a:avLst>
              <a:gd name="adj" fmla="val 9091"/>
            </a:avLst>
          </a:prstGeom>
          <a:solidFill>
            <a:srgbClr val="0F2A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896112" y="4599432"/>
            <a:ext cx="1039947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„Every company is becoming a software company.” — Satya Nadella. Fără </a:t>
            </a: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corecte</a:t>
            </a: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însă</a:t>
            </a: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niciun strat de deasupra nu funcționează.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tr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56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buNone/>
            </a:pPr>
            <a:r>
              <a:rPr lang="ro-RO" sz="3400" b="1">
                <a:solidFill>
                  <a:srgbClr val="0F2A47"/>
                </a:solidFill>
                <a:latin typeface="Arial" pitchFamily="34" charset="0"/>
                <a:cs typeface="Arial"/>
              </a:rPr>
              <a:t>Straturile, explicate cu doi filosofi</a:t>
            </a:r>
          </a:p>
        </p:txBody>
      </p:sp>
      <p:sp>
        <p:nvSpPr>
          <p:cNvPr id="3" name="Text Sub"/>
          <p:cNvSpPr txBox="1"/>
          <p:nvPr/>
        </p:nvSpPr>
        <p:spPr>
          <a:xfrm>
            <a:off x="640080" y="1120000"/>
            <a:ext cx="10911535" cy="36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buNone/>
            </a:pPr>
            <a:r>
              <a:rPr lang="ro-RO" sz="1400" b="0">
                <a:solidFill>
                  <a:srgbClr val="6B7B8C"/>
                </a:solidFill>
                <a:latin typeface="Arial" pitchFamily="34" charset="0"/>
                <a:cs typeface="Arial"/>
              </a:rPr>
              <a:t>Exact ca în modelul TCP/IP: fiecare nivel vorbește doar cu perechea lui de la celălalt capăt.</a:t>
            </a:r>
          </a:p>
        </p:txBody>
      </p:sp>
      <p:sp>
        <p:nvSpPr>
          <p:cNvPr id="4" name="Card"/>
          <p:cNvSpPr txBox="1"/>
          <p:nvPr/>
        </p:nvSpPr>
        <p:spPr>
          <a:xfrm>
            <a:off x="640080" y="1680000"/>
            <a:ext cx="3600000" cy="820000"/>
          </a:xfrm>
          <a:prstGeom prst="roundRect">
            <a:avLst>
              <a:gd name="adj" fmla="val 6000"/>
            </a:avLst>
          </a:prstGeom>
          <a:solidFill>
            <a:srgbClr val="EAF2FA"/>
          </a:solidFill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ro-RO" sz="1600" b="1">
                <a:solidFill>
                  <a:srgbClr val="0F2A47"/>
                </a:solidFill>
                <a:latin typeface="Arial" pitchFamily="34" charset="0"/>
                <a:cs typeface="Arial"/>
              </a:rPr>
              <a:t>Filosof 1</a:t>
            </a:r>
          </a:p>
          <a:p>
            <a:pPr marL="0" indent="0" algn="ctr">
              <a:buNone/>
            </a:pPr>
            <a:r>
              <a:rPr lang="ro-RO" sz="1100" b="0">
                <a:solidFill>
                  <a:srgbClr val="6B7B8C"/>
                </a:solidFill>
                <a:latin typeface="Arial" pitchFamily="34" charset="0"/>
                <a:cs typeface="Arial"/>
              </a:rPr>
              <a:t>Ideea, în limba lui</a:t>
            </a:r>
          </a:p>
        </p:txBody>
      </p:sp>
      <p:sp>
        <p:nvSpPr>
          <p:cNvPr id="5" name="Card"/>
          <p:cNvSpPr txBox="1"/>
          <p:nvPr/>
        </p:nvSpPr>
        <p:spPr>
          <a:xfrm>
            <a:off x="7951615" y="1680000"/>
            <a:ext cx="3600000" cy="820000"/>
          </a:xfrm>
          <a:prstGeom prst="roundRect">
            <a:avLst>
              <a:gd name="adj" fmla="val 6000"/>
            </a:avLst>
          </a:prstGeom>
          <a:solidFill>
            <a:srgbClr val="EAF2FA"/>
          </a:solidFill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ro-RO" sz="1600" b="1">
                <a:solidFill>
                  <a:srgbClr val="0F2A47"/>
                </a:solidFill>
                <a:latin typeface="Arial" pitchFamily="34" charset="0"/>
                <a:cs typeface="Arial"/>
              </a:rPr>
              <a:t>Filosof 2</a:t>
            </a:r>
          </a:p>
          <a:p>
            <a:pPr marL="0" indent="0" algn="ctr">
              <a:buNone/>
            </a:pPr>
            <a:r>
              <a:rPr lang="ro-RO" sz="1100" b="0">
                <a:solidFill>
                  <a:srgbClr val="6B7B8C"/>
                </a:solidFill>
                <a:latin typeface="Arial" pitchFamily="34" charset="0"/>
                <a:cs typeface="Arial"/>
              </a:rPr>
              <a:t>Ideea, în limba lui</a:t>
            </a:r>
          </a:p>
        </p:txBody>
      </p:sp>
      <p:cxnSp>
        <p:nvCxnSpPr>
          <p:cNvPr id="6" name="Protocol"/>
          <p:cNvCxnSpPr/>
          <p:nvPr/>
        </p:nvCxnSpPr>
        <p:spPr>
          <a:xfrm>
            <a:off x="4360080" y="2090000"/>
            <a:ext cx="3471535" cy="0"/>
          </a:xfrm>
          <a:prstGeom prst="line">
            <a:avLst/>
          </a:prstGeom>
          <a:ln w="19050" cap="rnd">
            <a:solidFill>
              <a:srgbClr val="1E73BE"/>
            </a:solidFill>
            <a:prstDash val="dash"/>
            <a:headEnd type="triangle" w="med" len="med"/>
            <a:tailEnd type="triangle" w="med" len="med"/>
          </a:ln>
        </p:spPr>
      </p:cxnSp>
      <p:sp>
        <p:nvSpPr>
          <p:cNvPr id="7" name="ProtoLabel"/>
          <p:cNvSpPr txBox="1"/>
          <p:nvPr/>
        </p:nvSpPr>
        <p:spPr>
          <a:xfrm>
            <a:off x="4300080" y="1760000"/>
            <a:ext cx="3591535" cy="26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ctr">
              <a:buNone/>
            </a:pPr>
            <a:r>
              <a:rPr lang="ro-RO" sz="1000" b="1">
                <a:solidFill>
                  <a:srgbClr val="1E73BE"/>
                </a:solidFill>
                <a:latin typeface="Arial" pitchFamily="34" charset="0"/>
                <a:cs typeface="Arial"/>
              </a:rPr>
              <a:t>Nivelul 3  ·  limbaj comun  ·  aplicație</a:t>
            </a:r>
          </a:p>
        </p:txBody>
      </p:sp>
      <p:sp>
        <p:nvSpPr>
          <p:cNvPr id="8" name="Card"/>
          <p:cNvSpPr txBox="1"/>
          <p:nvPr/>
        </p:nvSpPr>
        <p:spPr>
          <a:xfrm>
            <a:off x="640080" y="2780000"/>
            <a:ext cx="3600000" cy="820000"/>
          </a:xfrm>
          <a:prstGeom prst="roundRect">
            <a:avLst>
              <a:gd name="adj" fmla="val 6000"/>
            </a:avLst>
          </a:prstGeom>
          <a:solidFill>
            <a:srgbClr val="EAF2FA"/>
          </a:solidFill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ro-RO" sz="1600" b="1">
                <a:solidFill>
                  <a:srgbClr val="0F2A47"/>
                </a:solidFill>
                <a:latin typeface="Arial" pitchFamily="34" charset="0"/>
                <a:cs typeface="Arial"/>
              </a:rPr>
              <a:t>Secretară 1</a:t>
            </a:r>
          </a:p>
          <a:p>
            <a:pPr marL="0" indent="0" algn="ctr">
              <a:buNone/>
            </a:pPr>
            <a:r>
              <a:rPr lang="ro-RO" sz="1100" b="0">
                <a:solidFill>
                  <a:srgbClr val="6B7B8C"/>
                </a:solidFill>
                <a:latin typeface="Arial" pitchFamily="34" charset="0"/>
                <a:cs typeface="Arial"/>
              </a:rPr>
              <a:t>Traduce și pune mesajul în formă</a:t>
            </a:r>
          </a:p>
        </p:txBody>
      </p:sp>
      <p:sp>
        <p:nvSpPr>
          <p:cNvPr id="9" name="Card"/>
          <p:cNvSpPr txBox="1"/>
          <p:nvPr/>
        </p:nvSpPr>
        <p:spPr>
          <a:xfrm>
            <a:off x="7951615" y="2780000"/>
            <a:ext cx="3600000" cy="820000"/>
          </a:xfrm>
          <a:prstGeom prst="roundRect">
            <a:avLst>
              <a:gd name="adj" fmla="val 6000"/>
            </a:avLst>
          </a:prstGeom>
          <a:solidFill>
            <a:srgbClr val="EAF2FA"/>
          </a:solidFill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ro-RO" sz="1600" b="1">
                <a:solidFill>
                  <a:srgbClr val="0F2A47"/>
                </a:solidFill>
                <a:latin typeface="Arial" pitchFamily="34" charset="0"/>
                <a:cs typeface="Arial"/>
              </a:rPr>
              <a:t>Secretară 2</a:t>
            </a:r>
          </a:p>
          <a:p>
            <a:pPr marL="0" indent="0" algn="ctr">
              <a:buNone/>
            </a:pPr>
            <a:r>
              <a:rPr lang="ro-RO" sz="1100" b="0">
                <a:solidFill>
                  <a:srgbClr val="6B7B8C"/>
                </a:solidFill>
                <a:latin typeface="Arial" pitchFamily="34" charset="0"/>
                <a:cs typeface="Arial"/>
              </a:rPr>
              <a:t>Traduce și pune mesajul în formă</a:t>
            </a:r>
          </a:p>
        </p:txBody>
      </p:sp>
      <p:cxnSp>
        <p:nvCxnSpPr>
          <p:cNvPr id="10" name="Protocol"/>
          <p:cNvCxnSpPr/>
          <p:nvPr/>
        </p:nvCxnSpPr>
        <p:spPr>
          <a:xfrm>
            <a:off x="4360080" y="3190000"/>
            <a:ext cx="3471535" cy="0"/>
          </a:xfrm>
          <a:prstGeom prst="line">
            <a:avLst/>
          </a:prstGeom>
          <a:ln w="19050" cap="rnd">
            <a:solidFill>
              <a:srgbClr val="1E73BE"/>
            </a:solidFill>
            <a:prstDash val="dash"/>
            <a:headEnd type="triangle" w="med" len="med"/>
            <a:tailEnd type="triangle" w="med" len="med"/>
          </a:ln>
        </p:spPr>
      </p:cxnSp>
      <p:sp>
        <p:nvSpPr>
          <p:cNvPr id="11" name="ProtoLabel"/>
          <p:cNvSpPr txBox="1"/>
          <p:nvPr/>
        </p:nvSpPr>
        <p:spPr>
          <a:xfrm>
            <a:off x="4300080" y="2860000"/>
            <a:ext cx="3591535" cy="26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ctr">
              <a:buNone/>
            </a:pPr>
            <a:r>
              <a:rPr lang="ro-RO" sz="1000" b="1">
                <a:solidFill>
                  <a:srgbClr val="1E73BE"/>
                </a:solidFill>
                <a:latin typeface="Arial" pitchFamily="34" charset="0"/>
                <a:cs typeface="Arial"/>
              </a:rPr>
              <a:t>Nivelul 2  ·  formatul mesajului  ·  transport</a:t>
            </a:r>
          </a:p>
        </p:txBody>
      </p:sp>
      <p:sp>
        <p:nvSpPr>
          <p:cNvPr id="12" name="Card"/>
          <p:cNvSpPr txBox="1"/>
          <p:nvPr/>
        </p:nvSpPr>
        <p:spPr>
          <a:xfrm>
            <a:off x="640080" y="3880000"/>
            <a:ext cx="3600000" cy="820000"/>
          </a:xfrm>
          <a:prstGeom prst="roundRect">
            <a:avLst>
              <a:gd name="adj" fmla="val 6000"/>
            </a:avLst>
          </a:prstGeom>
          <a:solidFill>
            <a:srgbClr val="EAF2FA"/>
          </a:solidFill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ro-RO" sz="1600" b="1">
                <a:solidFill>
                  <a:srgbClr val="0F2A47"/>
                </a:solidFill>
                <a:latin typeface="Arial" pitchFamily="34" charset="0"/>
                <a:cs typeface="Arial"/>
              </a:rPr>
              <a:t>Fax / E-mail</a:t>
            </a:r>
          </a:p>
          <a:p>
            <a:pPr marL="0" indent="0" algn="ctr">
              <a:buNone/>
            </a:pPr>
            <a:r>
              <a:rPr lang="ro-RO" sz="1100" b="0">
                <a:solidFill>
                  <a:srgbClr val="6B7B8C"/>
                </a:solidFill>
                <a:latin typeface="Arial" pitchFamily="34" charset="0"/>
                <a:cs typeface="Arial"/>
              </a:rPr>
              <a:t>Trimite efectiv mesajul</a:t>
            </a:r>
          </a:p>
        </p:txBody>
      </p:sp>
      <p:sp>
        <p:nvSpPr>
          <p:cNvPr id="13" name="Card"/>
          <p:cNvSpPr txBox="1"/>
          <p:nvPr/>
        </p:nvSpPr>
        <p:spPr>
          <a:xfrm>
            <a:off x="7951615" y="3880000"/>
            <a:ext cx="3600000" cy="820000"/>
          </a:xfrm>
          <a:prstGeom prst="roundRect">
            <a:avLst>
              <a:gd name="adj" fmla="val 6000"/>
            </a:avLst>
          </a:prstGeom>
          <a:solidFill>
            <a:srgbClr val="EAF2FA"/>
          </a:solidFill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ro-RO" sz="1600" b="1">
                <a:solidFill>
                  <a:srgbClr val="0F2A47"/>
                </a:solidFill>
                <a:latin typeface="Arial" pitchFamily="34" charset="0"/>
                <a:cs typeface="Arial"/>
              </a:rPr>
              <a:t>Fax / E-mail</a:t>
            </a:r>
          </a:p>
          <a:p>
            <a:pPr marL="0" indent="0" algn="ctr">
              <a:buNone/>
            </a:pPr>
            <a:r>
              <a:rPr lang="ro-RO" sz="1100" b="0">
                <a:solidFill>
                  <a:srgbClr val="6B7B8C"/>
                </a:solidFill>
                <a:latin typeface="Arial" pitchFamily="34" charset="0"/>
                <a:cs typeface="Arial"/>
              </a:rPr>
              <a:t>Trimite efectiv mesajul</a:t>
            </a:r>
          </a:p>
        </p:txBody>
      </p:sp>
      <p:cxnSp>
        <p:nvCxnSpPr>
          <p:cNvPr id="14" name="Protocol"/>
          <p:cNvCxnSpPr/>
          <p:nvPr/>
        </p:nvCxnSpPr>
        <p:spPr>
          <a:xfrm>
            <a:off x="4360080" y="4290000"/>
            <a:ext cx="3471535" cy="0"/>
          </a:xfrm>
          <a:prstGeom prst="line">
            <a:avLst/>
          </a:prstGeom>
          <a:ln w="19050" cap="rnd">
            <a:solidFill>
              <a:srgbClr val="1E73BE"/>
            </a:solidFill>
            <a:prstDash val="dash"/>
            <a:headEnd type="triangle" w="med" len="med"/>
            <a:tailEnd type="triangle" w="med" len="med"/>
          </a:ln>
        </p:spPr>
      </p:cxnSp>
      <p:sp>
        <p:nvSpPr>
          <p:cNvPr id="15" name="ProtoLabel"/>
          <p:cNvSpPr txBox="1"/>
          <p:nvPr/>
        </p:nvSpPr>
        <p:spPr>
          <a:xfrm>
            <a:off x="4300080" y="3960000"/>
            <a:ext cx="3591535" cy="26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ctr">
              <a:buNone/>
            </a:pPr>
            <a:r>
              <a:rPr lang="ro-RO" sz="1000" b="1">
                <a:solidFill>
                  <a:srgbClr val="1E73BE"/>
                </a:solidFill>
                <a:latin typeface="Arial" pitchFamily="34" charset="0"/>
                <a:cs typeface="Arial"/>
              </a:rPr>
              <a:t>Nivelul 1  ·  mijlocul de transmisie  ·  rețea</a:t>
            </a:r>
          </a:p>
        </p:txBody>
      </p:sp>
      <p:cxnSp>
        <p:nvCxnSpPr>
          <p:cNvPr id="16" name="Interfata"/>
          <p:cNvCxnSpPr/>
          <p:nvPr/>
        </p:nvCxnSpPr>
        <p:spPr>
          <a:xfrm>
            <a:off x="2440080" y="2500000"/>
            <a:ext cx="0" cy="280000"/>
          </a:xfrm>
          <a:prstGeom prst="line">
            <a:avLst/>
          </a:prstGeom>
          <a:ln w="12700" cap="rnd">
            <a:solidFill>
              <a:srgbClr val="6B7B8C"/>
            </a:solidFill>
            <a:headEnd type="triangle" w="med" len="med"/>
            <a:tailEnd type="triangle" w="med" len="med"/>
          </a:ln>
        </p:spPr>
      </p:cxnSp>
      <p:cxnSp>
        <p:nvCxnSpPr>
          <p:cNvPr id="17" name="Interfata"/>
          <p:cNvCxnSpPr/>
          <p:nvPr/>
        </p:nvCxnSpPr>
        <p:spPr>
          <a:xfrm>
            <a:off x="2440080" y="3600000"/>
            <a:ext cx="0" cy="280000"/>
          </a:xfrm>
          <a:prstGeom prst="line">
            <a:avLst/>
          </a:prstGeom>
          <a:ln w="12700" cap="rnd">
            <a:solidFill>
              <a:srgbClr val="6B7B8C"/>
            </a:solidFill>
            <a:headEnd type="triangle" w="med" len="med"/>
            <a:tailEnd type="triangle" w="med" len="med"/>
          </a:ln>
        </p:spPr>
      </p:cxnSp>
      <p:cxnSp>
        <p:nvCxnSpPr>
          <p:cNvPr id="18" name="Interfata"/>
          <p:cNvCxnSpPr/>
          <p:nvPr/>
        </p:nvCxnSpPr>
        <p:spPr>
          <a:xfrm>
            <a:off x="9751615" y="2500000"/>
            <a:ext cx="0" cy="280000"/>
          </a:xfrm>
          <a:prstGeom prst="line">
            <a:avLst/>
          </a:prstGeom>
          <a:ln w="12700" cap="rnd">
            <a:solidFill>
              <a:srgbClr val="6B7B8C"/>
            </a:solidFill>
            <a:headEnd type="triangle" w="med" len="med"/>
            <a:tailEnd type="triangle" w="med" len="med"/>
          </a:ln>
        </p:spPr>
      </p:cxnSp>
      <p:cxnSp>
        <p:nvCxnSpPr>
          <p:cNvPr id="19" name="Interfata"/>
          <p:cNvCxnSpPr/>
          <p:nvPr/>
        </p:nvCxnSpPr>
        <p:spPr>
          <a:xfrm>
            <a:off x="9751615" y="3600000"/>
            <a:ext cx="0" cy="280000"/>
          </a:xfrm>
          <a:prstGeom prst="line">
            <a:avLst/>
          </a:prstGeom>
          <a:ln w="12700" cap="rnd">
            <a:solidFill>
              <a:srgbClr val="6B7B8C"/>
            </a:solidFill>
            <a:headEnd type="triangle" w="med" len="med"/>
            <a:tailEnd type="triangle" w="med" len="med"/>
          </a:ln>
        </p:spPr>
      </p:cxnSp>
      <p:sp>
        <p:nvSpPr>
          <p:cNvPr id="20" name="Band"/>
          <p:cNvSpPr txBox="1"/>
          <p:nvPr/>
        </p:nvSpPr>
        <p:spPr>
          <a:xfrm>
            <a:off x="640080" y="5000000"/>
            <a:ext cx="10911535" cy="760000"/>
          </a:xfrm>
          <a:prstGeom prst="roundRect">
            <a:avLst>
              <a:gd name="adj" fmla="val 6000"/>
            </a:avLst>
          </a:prstGeom>
          <a:solidFill>
            <a:srgbClr val="0F2A47"/>
          </a:solidFill>
          <a:ln/>
        </p:spPr>
        <p:txBody>
          <a:bodyPr wrap="square" lIns="91440" tIns="45720" rIns="91440" bIns="45720" rtlCol="0" anchor="ctr"/>
          <a:lstStyle/>
          <a:p>
            <a:pPr marL="0" indent="0" algn="l">
              <a:buNone/>
            </a:pPr>
            <a:r>
              <a:rPr lang="ro-RO" sz="1400" b="1">
                <a:solidFill>
                  <a:srgbClr val="FFFFFF"/>
                </a:solidFill>
                <a:latin typeface="Arial" pitchFamily="34" charset="0"/>
                <a:cs typeface="Arial"/>
              </a:rPr>
              <a:t>Ca în TCP/IP: fiecare nivel se sprijină pe cel de dedesubt. Jos circulă biții, sus se înțeleg oamenii — exact ca ERP → SQL Server → Fabric → AI.</a:t>
            </a:r>
          </a:p>
        </p:txBody>
      </p:sp>
      <p:sp>
        <p:nvSpPr>
          <p:cNvPr id="21" name="Text Footer"/>
          <p:cNvSpPr txBox="1"/>
          <p:nvPr/>
        </p:nvSpPr>
        <p:spPr>
          <a:xfrm>
            <a:off x="640080" y="6150000"/>
            <a:ext cx="3000000" cy="28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buNone/>
            </a:pPr>
            <a:r>
              <a:rPr lang="ro-RO" sz="1000" b="0">
                <a:solidFill>
                  <a:srgbClr val="6B7B8C"/>
                </a:solidFill>
                <a:latin typeface="Arial" pitchFamily="34" charset="0"/>
                <a:cs typeface="Arial"/>
              </a:rPr>
              <a:t>Alfa Software · ASiS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73736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7DB6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2918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109115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Sistemul de evidență, nu generatorul de rapoarte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face și ce nu face un ERP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783080"/>
            <a:ext cx="5349240" cy="3108960"/>
          </a:xfrm>
          <a:prstGeom prst="roundRect">
            <a:avLst>
              <a:gd name="adj" fmla="val 2941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96112" y="2039112"/>
            <a:ext cx="48371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face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96112" y="2642616"/>
            <a:ext cx="4837176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Înregistrează tranzacția o singură dată, corect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Impune procesul și regulile de business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Ține trasabilitatea: cine, când, pe ce document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sursa de adevăr pentru restul sistemelor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217920" y="1783080"/>
            <a:ext cx="5349240" cy="3108960"/>
          </a:xfrm>
          <a:prstGeom prst="roundRect">
            <a:avLst>
              <a:gd name="adj" fmla="val 2941"/>
            </a:avLst>
          </a:prstGeom>
          <a:solidFill>
            <a:srgbClr val="0F2A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473952" y="2039112"/>
            <a:ext cx="48371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nu face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73952" y="2642616"/>
            <a:ext cx="4837176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e depozit de date pentru analiză istorică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e platformă de raportare pentru toată firma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e loc de stocare pentru fișiere și arhive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e integrator universal pentru orice aplicație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înseamnă un ERP bun azi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828800"/>
            <a:ext cx="3454298" cy="2697480"/>
          </a:xfrm>
          <a:prstGeom prst="roundRect">
            <a:avLst>
              <a:gd name="adj" fmla="val 339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96112" y="208483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96112" y="263347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Sursa unică de adevăr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96112" y="3236976"/>
            <a:ext cx="2942234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Tranzacția 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scrie o singură dată, corect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 document și trasabilitate. De aici pleacă toate cifrele firmei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368698" y="1828800"/>
            <a:ext cx="3454298" cy="2697480"/>
          </a:xfrm>
          <a:prstGeom prst="roundRect">
            <a:avLst>
              <a:gd name="adj" fmla="val 339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4624730" y="208483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624730" y="263347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Timp scos din muncă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624730" y="3236976"/>
            <a:ext cx="2942234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Fluxul duce omul de la început la capăt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Se măsoară în minute câștigate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în ecrane folosite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097317" y="1828800"/>
            <a:ext cx="3454298" cy="2697480"/>
          </a:xfrm>
          <a:prstGeom prst="roundRect">
            <a:avLst>
              <a:gd name="adj" fmla="val 339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353349" y="208483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53349" y="263347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Deschis spre Fabric și AI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8353349" y="3236976"/>
            <a:ext cx="2942234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Datele 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pleacă 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curat 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Fabric 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și 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acolo în AI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 un strat solid de securitate pe tot lanțul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Granițele pe care le respectăm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783080"/>
            <a:ext cx="2535860" cy="2560320"/>
          </a:xfrm>
          <a:prstGeom prst="roundRect">
            <a:avLst>
              <a:gd name="adj" fmla="val 3606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96112" y="2039112"/>
            <a:ext cx="20237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Analiza istorică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96112" y="2642616"/>
            <a:ext cx="2023796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Pleacă în platforma de date, nu stă în tranzacțional.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3431972" y="1783080"/>
            <a:ext cx="2535860" cy="2560320"/>
          </a:xfrm>
          <a:prstGeom prst="roundRect">
            <a:avLst>
              <a:gd name="adj" fmla="val 3606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3688004" y="2039112"/>
            <a:ext cx="20237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Raportarea largă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3688004" y="2642616"/>
            <a:ext cx="2023796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Trăiește în modelul semantic, nu în ecranele ERP.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23864" y="1783080"/>
            <a:ext cx="2535860" cy="2560320"/>
          </a:xfrm>
          <a:prstGeom prst="roundRect">
            <a:avLst>
              <a:gd name="adj" fmla="val 3606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79896" y="2039112"/>
            <a:ext cx="20237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Fișierele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479896" y="2642616"/>
            <a:ext cx="2023796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Ies din baza de date, în storage dedicat.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9015755" y="1783080"/>
            <a:ext cx="2535860" cy="2560320"/>
          </a:xfrm>
          <a:prstGeom prst="roundRect">
            <a:avLst>
              <a:gd name="adj" fmla="val 3606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9271787" y="2039112"/>
            <a:ext cx="20237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Integrările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271787" y="2642616"/>
            <a:ext cx="2023796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 interfețe clare, nu prin acces direct în tabele.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4663440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F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Fiecare graniță încălcată se plătește în performanță, în mentenanță sau în ambele.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 se oprește tranzacționalul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783080"/>
            <a:ext cx="5349240" cy="2377440"/>
          </a:xfrm>
          <a:prstGeom prst="roundRect">
            <a:avLst>
              <a:gd name="adj" fmla="val 3846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96112" y="2039112"/>
            <a:ext cx="48371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Zona tranzacțională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96112" y="2642616"/>
            <a:ext cx="48371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Multe operații mici, scrise des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Timp de răspuns în milisecunde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de azi și de ieri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217920" y="1783080"/>
            <a:ext cx="5349240" cy="2377440"/>
          </a:xfrm>
          <a:prstGeom prst="roundRect">
            <a:avLst>
              <a:gd name="adj" fmla="val 3846"/>
            </a:avLst>
          </a:prstGeom>
          <a:solidFill>
            <a:srgbClr val="1E73B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473952" y="2039112"/>
            <a:ext cx="48371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Zona analitică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73952" y="2642616"/>
            <a:ext cx="48371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Puține interogări, dar grele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Citește mult, scrie rar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de ani, agregate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40080" y="4434840"/>
            <a:ext cx="10911535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9050">
            <a:solidFill>
              <a:srgbClr val="C0392B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914400" y="4434840"/>
            <a:ext cx="1036289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Anti-pattern:  </a:t>
            </a:r>
            <a:r>
              <a:rPr lang="en-US" sz="140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raportul greu rulat direct peste baza de producție. Funcționează până când nu mai funcționează — și cade exact când firma are nevoie de el.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nPrem vs Cl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560000"/>
          </a:xfrm>
          <a:prstGeom prst="rect">
            <a:avLst/>
          </a:prstGeom>
          <a:noFill/>
          <a:ln/>
        </p:spPr>
        <p:txBody>
          <a:bodyPr wrap="square" lIns="137160" tIns="91440" rIns="137160" bIns="91440" rtlCol="0" anchor="t"/>
          <a:lstStyle/>
          <a:p>
            <a:pPr marL="0" indent="0" algn="l">
              <a:buNone/>
            </a:pPr>
            <a:r>
              <a:rPr lang="ro-RO" sz="3400" b="1">
                <a:solidFill>
                  <a:srgbClr val="0F2A47"/>
                </a:solidFill>
                <a:latin typeface="Arial" pitchFamily="34" charset="0"/>
                <a:cs typeface="Arial"/>
              </a:rPr>
              <a:t>On-premises sau cloud, pe fiecare strat</a:t>
            </a:r>
          </a:p>
        </p:txBody>
      </p:sp>
      <p:sp>
        <p:nvSpPr>
          <p:cNvPr id="3" name="Text Sub"/>
          <p:cNvSpPr txBox="1"/>
          <p:nvPr/>
        </p:nvSpPr>
        <p:spPr>
          <a:xfrm>
            <a:off x="640080" y="1120000"/>
            <a:ext cx="10911535" cy="360000"/>
          </a:xfrm>
          <a:prstGeom prst="rect">
            <a:avLst/>
          </a:prstGeom>
          <a:noFill/>
          <a:ln/>
        </p:spPr>
        <p:txBody>
          <a:bodyPr wrap="square" lIns="137160" tIns="91440" rIns="137160" bIns="91440" rtlCol="0" anchor="t"/>
          <a:lstStyle/>
          <a:p>
            <a:pPr marL="0" indent="0" algn="l">
              <a:buNone/>
            </a:pPr>
            <a:r>
              <a:rPr lang="ro-RO" sz="1400" b="0">
                <a:solidFill>
                  <a:srgbClr val="6B7B8C"/>
                </a:solidFill>
                <a:latin typeface="Arial" pitchFamily="34" charset="0"/>
                <a:cs typeface="Arial"/>
              </a:rPr>
              <a:t>Aceeași arhitectură, două variante de găzduire. Alegerea se face pe strat, nu pe toată firma deodată.</a:t>
            </a:r>
          </a:p>
        </p:txBody>
      </p:sp>
      <p:sp>
        <p:nvSpPr>
          <p:cNvPr id="4" name="HeadL"/>
          <p:cNvSpPr txBox="1"/>
          <p:nvPr/>
        </p:nvSpPr>
        <p:spPr>
          <a:xfrm>
            <a:off x="640080" y="1600000"/>
            <a:ext cx="5255767" cy="420000"/>
          </a:xfrm>
          <a:prstGeom prst="roundRect">
            <a:avLst>
              <a:gd name="adj" fmla="val 12000"/>
            </a:avLst>
          </a:prstGeom>
          <a:solidFill>
            <a:srgbClr val="6B7B8C"/>
          </a:solidFill>
          <a:ln/>
        </p:spPr>
        <p:txBody>
          <a:bodyPr wrap="square" lIns="137160" tIns="91440" rIns="137160" bIns="91440" rtlCol="0" anchor="ctr"/>
          <a:lstStyle/>
          <a:p>
            <a:pPr marL="0" indent="0" algn="ctr">
              <a:buNone/>
            </a:pPr>
            <a:r>
              <a:rPr lang="ro-RO" sz="1600" b="1">
                <a:solidFill>
                  <a:srgbClr val="FFFFFF"/>
                </a:solidFill>
                <a:latin typeface="Arial" pitchFamily="34" charset="0"/>
                <a:cs typeface="Arial"/>
              </a:rPr>
              <a:t>On-premises</a:t>
            </a:r>
          </a:p>
        </p:txBody>
      </p:sp>
      <p:sp>
        <p:nvSpPr>
          <p:cNvPr id="5" name="HeadR"/>
          <p:cNvSpPr txBox="1"/>
          <p:nvPr/>
        </p:nvSpPr>
        <p:spPr>
          <a:xfrm>
            <a:off x="6295848" y="1600000"/>
            <a:ext cx="5255767" cy="420000"/>
          </a:xfrm>
          <a:prstGeom prst="roundRect">
            <a:avLst>
              <a:gd name="adj" fmla="val 12000"/>
            </a:avLst>
          </a:prstGeom>
          <a:solidFill>
            <a:srgbClr val="1E73BE"/>
          </a:solidFill>
          <a:ln/>
        </p:spPr>
        <p:txBody>
          <a:bodyPr wrap="square" lIns="137160" tIns="91440" rIns="137160" bIns="91440" rtlCol="0" anchor="ctr"/>
          <a:lstStyle/>
          <a:p>
            <a:pPr marL="0" indent="0" algn="ctr">
              <a:buNone/>
            </a:pPr>
            <a:r>
              <a:rPr lang="ro-RO" sz="1600" b="1">
                <a:solidFill>
                  <a:srgbClr val="FFFFFF"/>
                </a:solidFill>
                <a:latin typeface="Arial" pitchFamily="34" charset="0"/>
                <a:cs typeface="Arial"/>
              </a:rPr>
              <a:t>Cloud (Azure)</a:t>
            </a:r>
          </a:p>
        </p:txBody>
      </p:sp>
      <p:sp>
        <p:nvSpPr>
          <p:cNvPr id="6" name="RowLabel"/>
          <p:cNvSpPr txBox="1"/>
          <p:nvPr/>
        </p:nvSpPr>
        <p:spPr>
          <a:xfrm>
            <a:off x="640080" y="2040000"/>
            <a:ext cx="10911535" cy="260000"/>
          </a:xfrm>
          <a:prstGeom prst="rect">
            <a:avLst/>
          </a:prstGeom>
          <a:noFill/>
          <a:ln/>
        </p:spPr>
        <p:txBody>
          <a:bodyPr wrap="square" lIns="137160" tIns="91440" rIns="137160" bIns="91440" rtlCol="0" anchor="t"/>
          <a:lstStyle/>
          <a:p>
            <a:pPr marL="0" indent="0" algn="l">
              <a:buNone/>
            </a:pPr>
            <a:r>
              <a:rPr lang="ro-RO" sz="1100" b="1">
                <a:solidFill>
                  <a:srgbClr val="1E73BE"/>
                </a:solidFill>
                <a:latin typeface="Arial" pitchFamily="34" charset="0"/>
                <a:cs typeface="Arial"/>
              </a:rPr>
              <a:t>Tranzacțional</a:t>
            </a:r>
          </a:p>
        </p:txBody>
      </p:sp>
      <p:sp>
        <p:nvSpPr>
          <p:cNvPr id="7" name="Card"/>
          <p:cNvSpPr txBox="1"/>
          <p:nvPr/>
        </p:nvSpPr>
        <p:spPr>
          <a:xfrm>
            <a:off x="640080" y="2340000"/>
            <a:ext cx="5255767" cy="1150000"/>
          </a:xfrm>
          <a:prstGeom prst="roundRect">
            <a:avLst>
              <a:gd name="adj" fmla="val 6000"/>
            </a:avLst>
          </a:prstGeom>
          <a:solidFill>
            <a:srgbClr val="EAF2FA"/>
          </a:solidFill>
          <a:ln/>
        </p:spPr>
        <p:txBody>
          <a:bodyPr wrap="square" lIns="137160" tIns="91440" rIns="137160" bIns="91440" rtlCol="0" anchor="ctr"/>
          <a:lstStyle/>
          <a:p>
            <a:pPr marL="0" indent="0" algn="l">
              <a:buNone/>
            </a:pPr>
            <a:r>
              <a:rPr lang="ro-RO" sz="1500" b="1">
                <a:solidFill>
                  <a:srgbClr val="0F2A47"/>
                </a:solidFill>
                <a:latin typeface="Arial" pitchFamily="34" charset="0"/>
                <a:cs typeface="Arial"/>
              </a:rPr>
              <a:t>SQL Server</a:t>
            </a:r>
          </a:p>
          <a:p>
            <a:pPr marL="0" indent="0" algn="l">
              <a:buNone/>
            </a:pPr>
            <a:r>
              <a:rPr lang="ro-RO" sz="1200" b="0">
                <a:solidFill>
                  <a:srgbClr val="3C4C5E"/>
                </a:solidFill>
                <a:latin typeface="Arial" pitchFamily="34" charset="0"/>
                <a:cs typeface="Arial"/>
              </a:rPr>
              <a:t>Licență și hardware proprii. Control total, cost cunoscut, dar scalarea cere achiziție.</a:t>
            </a:r>
          </a:p>
        </p:txBody>
      </p:sp>
      <p:sp>
        <p:nvSpPr>
          <p:cNvPr id="8" name="Card"/>
          <p:cNvSpPr txBox="1"/>
          <p:nvPr/>
        </p:nvSpPr>
        <p:spPr>
          <a:xfrm>
            <a:off x="6295848" y="2340000"/>
            <a:ext cx="5255767" cy="1150000"/>
          </a:xfrm>
          <a:prstGeom prst="roundRect">
            <a:avLst>
              <a:gd name="adj" fmla="val 6000"/>
            </a:avLst>
          </a:prstGeom>
          <a:solidFill>
            <a:srgbClr val="EAF2FA"/>
          </a:solidFill>
          <a:ln/>
        </p:spPr>
        <p:txBody>
          <a:bodyPr wrap="square" lIns="137160" tIns="91440" rIns="137160" bIns="91440" rtlCol="0" anchor="ctr"/>
          <a:lstStyle/>
          <a:p>
            <a:pPr marL="0" indent="0" algn="l">
              <a:buNone/>
            </a:pPr>
            <a:r>
              <a:rPr lang="ro-RO" sz="1500" b="1">
                <a:solidFill>
                  <a:srgbClr val="0F2A47"/>
                </a:solidFill>
                <a:latin typeface="Arial" pitchFamily="34" charset="0"/>
                <a:cs typeface="Arial"/>
              </a:rPr>
              <a:t>Azure SQL / Hyperscale</a:t>
            </a:r>
          </a:p>
          <a:p>
            <a:pPr marL="0" indent="0" algn="l">
              <a:buNone/>
            </a:pPr>
            <a:r>
              <a:rPr lang="ro-RO" sz="1200" b="0">
                <a:solidFill>
                  <a:srgbClr val="3C4C5E"/>
                </a:solidFill>
                <a:latin typeface="Arial" pitchFamily="34" charset="0"/>
                <a:cs typeface="Arial"/>
              </a:rPr>
              <a:t>Scalare dintr-un click, plată pe utilizare, hardware dedicat SQL. Recomandat pentru Mission Critical.</a:t>
            </a:r>
          </a:p>
        </p:txBody>
      </p:sp>
      <p:sp>
        <p:nvSpPr>
          <p:cNvPr id="9" name="RowLabel"/>
          <p:cNvSpPr txBox="1"/>
          <p:nvPr/>
        </p:nvSpPr>
        <p:spPr>
          <a:xfrm>
            <a:off x="640080" y="3550000"/>
            <a:ext cx="10911535" cy="260000"/>
          </a:xfrm>
          <a:prstGeom prst="rect">
            <a:avLst/>
          </a:prstGeom>
          <a:noFill/>
          <a:ln/>
        </p:spPr>
        <p:txBody>
          <a:bodyPr wrap="square" lIns="137160" tIns="91440" rIns="137160" bIns="91440" rtlCol="0" anchor="t"/>
          <a:lstStyle/>
          <a:p>
            <a:pPr marL="0" indent="0" algn="l">
              <a:buNone/>
            </a:pPr>
            <a:r>
              <a:rPr lang="ro-RO" sz="1100" b="1">
                <a:solidFill>
                  <a:srgbClr val="1E73BE"/>
                </a:solidFill>
                <a:latin typeface="Arial" pitchFamily="34" charset="0"/>
                <a:cs typeface="Arial"/>
              </a:rPr>
              <a:t>Analitic și raportare</a:t>
            </a:r>
          </a:p>
        </p:txBody>
      </p:sp>
      <p:sp>
        <p:nvSpPr>
          <p:cNvPr id="10" name="Card"/>
          <p:cNvSpPr txBox="1"/>
          <p:nvPr/>
        </p:nvSpPr>
        <p:spPr>
          <a:xfrm>
            <a:off x="640080" y="3850000"/>
            <a:ext cx="5255767" cy="1150000"/>
          </a:xfrm>
          <a:prstGeom prst="roundRect">
            <a:avLst>
              <a:gd name="adj" fmla="val 6000"/>
            </a:avLst>
          </a:prstGeom>
          <a:solidFill>
            <a:srgbClr val="EAF2FA"/>
          </a:solidFill>
          <a:ln/>
        </p:spPr>
        <p:txBody>
          <a:bodyPr wrap="square" lIns="137160" tIns="91440" rIns="137160" bIns="91440" rtlCol="0" anchor="ctr"/>
          <a:lstStyle/>
          <a:p>
            <a:pPr marL="0" indent="0" algn="l">
              <a:buNone/>
            </a:pPr>
            <a:r>
              <a:rPr lang="ro-RO" sz="1500" b="1">
                <a:solidFill>
                  <a:srgbClr val="0F2A47"/>
                </a:solidFill>
                <a:latin typeface="Arial" pitchFamily="34" charset="0"/>
                <a:cs typeface="Arial"/>
              </a:rPr>
              <a:t>Power BI Report Server</a:t>
            </a:r>
          </a:p>
          <a:p>
            <a:pPr marL="0" indent="0" algn="l">
              <a:buNone/>
            </a:pPr>
            <a:r>
              <a:rPr lang="ro-RO" sz="1200" b="0">
                <a:solidFill>
                  <a:srgbClr val="3C4C5E"/>
                </a:solidFill>
                <a:latin typeface="Arial" pitchFamily="34" charset="0"/>
                <a:cs typeface="Arial"/>
              </a:rPr>
              <a:t>Rapoarte publicate intern, fără date care ies din firmă. Fără OneLake, fără AI peste model.</a:t>
            </a:r>
          </a:p>
        </p:txBody>
      </p:sp>
      <p:sp>
        <p:nvSpPr>
          <p:cNvPr id="11" name="Card"/>
          <p:cNvSpPr txBox="1"/>
          <p:nvPr/>
        </p:nvSpPr>
        <p:spPr>
          <a:xfrm>
            <a:off x="6295848" y="3850000"/>
            <a:ext cx="5255767" cy="1150000"/>
          </a:xfrm>
          <a:prstGeom prst="roundRect">
            <a:avLst>
              <a:gd name="adj" fmla="val 6000"/>
            </a:avLst>
          </a:prstGeom>
          <a:solidFill>
            <a:srgbClr val="EAF2FA"/>
          </a:solidFill>
          <a:ln/>
        </p:spPr>
        <p:txBody>
          <a:bodyPr wrap="square" lIns="137160" tIns="91440" rIns="137160" bIns="91440" rtlCol="0" anchor="ctr"/>
          <a:lstStyle/>
          <a:p>
            <a:pPr marL="0" indent="0" algn="l">
              <a:buNone/>
            </a:pPr>
            <a:r>
              <a:rPr lang="ro-RO" sz="1500" b="1">
                <a:solidFill>
                  <a:srgbClr val="0F2A47"/>
                </a:solidFill>
                <a:latin typeface="Arial" pitchFamily="34" charset="0"/>
                <a:cs typeface="Arial"/>
              </a:rPr>
              <a:t>Microsoft Fabric</a:t>
            </a:r>
          </a:p>
          <a:p>
            <a:pPr marL="0" indent="0" algn="l">
              <a:buNone/>
            </a:pPr>
            <a:r>
              <a:rPr lang="ro-RO" sz="1200" b="0">
                <a:solidFill>
                  <a:srgbClr val="3C4C5E"/>
                </a:solidFill>
                <a:latin typeface="Arial" pitchFamily="34" charset="0"/>
                <a:cs typeface="Arial"/>
              </a:rPr>
              <a:t>OneLake, model semantic, AI peste date. Costul e pe capacitate, nu pe utilizator.</a:t>
            </a:r>
          </a:p>
        </p:txBody>
      </p:sp>
      <p:sp>
        <p:nvSpPr>
          <p:cNvPr id="12" name="Band"/>
          <p:cNvSpPr txBox="1"/>
          <p:nvPr/>
        </p:nvSpPr>
        <p:spPr>
          <a:xfrm>
            <a:off x="640080" y="5120000"/>
            <a:ext cx="10911535" cy="700000"/>
          </a:xfrm>
          <a:prstGeom prst="roundRect">
            <a:avLst>
              <a:gd name="adj" fmla="val 6000"/>
            </a:avLst>
          </a:prstGeom>
          <a:solidFill>
            <a:srgbClr val="0F2A47"/>
          </a:solidFill>
          <a:ln/>
        </p:spPr>
        <p:txBody>
          <a:bodyPr wrap="square" lIns="137160" tIns="91440" rIns="137160" bIns="91440" rtlCol="0" anchor="ctr"/>
          <a:lstStyle/>
          <a:p>
            <a:pPr marL="0" indent="0" algn="l">
              <a:buNone/>
            </a:pPr>
            <a:r>
              <a:rPr lang="ro-RO" sz="1400" b="1">
                <a:solidFill>
                  <a:srgbClr val="FFFFFF"/>
                </a:solidFill>
                <a:latin typeface="Arial" pitchFamily="34" charset="0"/>
                <a:cs typeface="Arial"/>
              </a:rPr>
              <a:t>Se poate și mixt: tranzacțiile rămân acasă, analiza urcă în Fabric. Important e să nu ai două versiuni ale adevărului.</a:t>
            </a:r>
          </a:p>
        </p:txBody>
      </p:sp>
      <p:sp>
        <p:nvSpPr>
          <p:cNvPr id="13" name="Text Footer"/>
          <p:cNvSpPr txBox="1"/>
          <p:nvPr/>
        </p:nvSpPr>
        <p:spPr>
          <a:xfrm>
            <a:off x="640080" y="6150000"/>
            <a:ext cx="3000000" cy="280000"/>
          </a:xfrm>
          <a:prstGeom prst="rect">
            <a:avLst/>
          </a:prstGeom>
          <a:noFill/>
          <a:ln/>
        </p:spPr>
        <p:txBody>
          <a:bodyPr wrap="square" lIns="137160" tIns="91440" rIns="137160" bIns="91440" rtlCol="0" anchor="t"/>
          <a:lstStyle/>
          <a:p>
            <a:pPr marL="0" indent="0" algn="l">
              <a:buNone/>
            </a:pPr>
            <a:r>
              <a:rPr lang="ro-RO" sz="1000" b="0">
                <a:solidFill>
                  <a:srgbClr val="6B7B8C"/>
                </a:solidFill>
                <a:latin typeface="Arial" pitchFamily="34" charset="0"/>
                <a:cs typeface="Arial"/>
              </a:rPr>
              <a:t>Alfa Software · ASiS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73736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7DB6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2918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Azure SQL </a:t>
            </a:r>
            <a:r>
              <a:rPr lang="en-US" sz="4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sau</a:t>
            </a: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batr</a:t>
            </a:r>
            <a:r>
              <a:rPr lang="ro-RO" sz="4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ânul</a:t>
            </a:r>
            <a:r>
              <a:rPr lang="ro-RO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SQL </a:t>
            </a: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Server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109115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Fundația care trebuie să rămână sănătoasă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ce rămâne coloana vertebrală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828800"/>
            <a:ext cx="3454298" cy="2697480"/>
          </a:xfrm>
          <a:prstGeom prst="roundRect">
            <a:avLst>
              <a:gd name="adj" fmla="val 339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96112" y="208483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96112" y="263347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96112" y="3236976"/>
            <a:ext cx="2942234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Știm exact unde sunt datele, cine le accesează și cum se recuperează.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368698" y="1828800"/>
            <a:ext cx="3454298" cy="2697480"/>
          </a:xfrm>
          <a:prstGeom prst="roundRect">
            <a:avLst>
              <a:gd name="adj" fmla="val 339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4624730" y="208483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624730" y="263347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predictibil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624730" y="3236976"/>
            <a:ext cx="2942234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Licențiere și resurse cunoscute, fără surprize lunare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Raport calitate/preț în top, în competiție cu AWS și Google Cloud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097317" y="1828800"/>
            <a:ext cx="3454298" cy="2697480"/>
          </a:xfrm>
          <a:prstGeom prst="roundRect">
            <a:avLst>
              <a:gd name="adj" fmla="val 339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353349" y="208483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53349" y="263347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Maturitate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8353349" y="3236976"/>
            <a:ext cx="2942234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Instrumente și 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competențe 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care echipa le stăpânește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plus compatibilitate extraordinară cu codul scris în trecut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  <p:sp>
        <p:nvSpPr>
          <p:cNvPr id="90" name="Band"/>
          <p:cNvSpPr txBox="1"/>
          <p:nvPr/>
        </p:nvSpPr>
        <p:spPr>
          <a:xfrm>
            <a:off x="640080" y="4700000"/>
            <a:ext cx="10911535" cy="700000"/>
          </a:xfrm>
          <a:prstGeom prst="roundRect">
            <a:avLst/>
          </a:prstGeom>
          <a:solidFill>
            <a:srgbClr val="0F2A47"/>
          </a:solidFill>
          <a:ln/>
        </p:spPr>
        <p:txBody>
          <a:bodyPr wrap="square" lIns="137160" tIns="91440" rIns="137160" bIns="91440" rtlCol="0" anchor="ctr"/>
          <a:lstStyle/>
          <a:p>
            <a:pPr marL="0" indent="0" algn="l">
              <a:buNone/>
            </a:pPr>
            <a:r>
              <a:rPr lang="ro-RO" sz="1400" b="1">
                <a:solidFill>
                  <a:srgbClr val="FFFFFF"/>
                </a:solidFill>
                <a:latin typeface="Arial" pitchFamily="34" charset="0"/>
                <a:cs typeface="Arial"/>
              </a:rPr>
              <a:t>Nu ne-a lăsat niciodată la greu: a gâfâit, a mers încet, dar nu a crăpat. Cu backup-uri stricte nu am pierdut niciun bit de date.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Hyperscale, pentru ce e Mission Critical</a:t>
            </a:r>
            <a:endParaRPr lang="en-US" sz="3400"/>
          </a:p>
        </p:txBody>
      </p:sp>
      <p:sp>
        <p:nvSpPr>
          <p:cNvPr id="3" name="Shape 1"/>
          <p:cNvSpPr/>
          <p:nvPr/>
        </p:nvSpPr>
        <p:spPr>
          <a:xfrm>
            <a:off x="640080" y="1783080"/>
            <a:ext cx="3454298" cy="2286000"/>
          </a:xfrm>
          <a:prstGeom prst="roundRect">
            <a:avLst>
              <a:gd name="adj" fmla="val 400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96112" y="20391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/>
          </a:p>
        </p:txBody>
      </p:sp>
      <p:sp>
        <p:nvSpPr>
          <p:cNvPr id="5" name="Text 3"/>
          <p:cNvSpPr txBox="1"/>
          <p:nvPr/>
        </p:nvSpPr>
        <p:spPr>
          <a:xfrm>
            <a:off x="896112" y="258775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făcut pentru SQL</a:t>
            </a:r>
            <a:endParaRPr lang="en-US" sz="1500"/>
          </a:p>
        </p:txBody>
      </p:sp>
      <p:sp>
        <p:nvSpPr>
          <p:cNvPr id="6" name="Text 4"/>
          <p:cNvSpPr txBox="1"/>
          <p:nvPr/>
        </p:nvSpPr>
        <p:spPr>
          <a:xfrm>
            <a:off x="896112" y="3191256"/>
            <a:ext cx="294223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</a:t>
            </a:r>
            <a:r>
              <a:rPr lang="en-US" sz="125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construit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special </a:t>
            </a:r>
            <a:r>
              <a:rPr lang="en-US" sz="125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SQL Server, </a:t>
            </a:r>
            <a:r>
              <a:rPr lang="en-US" sz="125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procesoare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</a:t>
            </a:r>
            <a:r>
              <a:rPr lang="ro-RO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RM (Cobalt 100 sau 200)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50" dirty="0" err="1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licențiere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Enterprise.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368698" y="1783080"/>
            <a:ext cx="3454298" cy="2286000"/>
          </a:xfrm>
          <a:prstGeom prst="roundRect">
            <a:avLst>
              <a:gd name="adj" fmla="val 400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4624730" y="20391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/>
          </a:p>
        </p:txBody>
      </p:sp>
      <p:sp>
        <p:nvSpPr>
          <p:cNvPr id="9" name="Text 7"/>
          <p:cNvSpPr txBox="1"/>
          <p:nvPr/>
        </p:nvSpPr>
        <p:spPr>
          <a:xfrm>
            <a:off x="4624730" y="258775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Scalare și cost</a:t>
            </a:r>
            <a:endParaRPr lang="en-US" sz="1500"/>
          </a:p>
        </p:txBody>
      </p:sp>
      <p:sp>
        <p:nvSpPr>
          <p:cNvPr id="10" name="Text 8"/>
          <p:cNvSpPr txBox="1"/>
          <p:nvPr/>
        </p:nvSpPr>
        <p:spPr>
          <a:xfrm>
            <a:off x="4624730" y="3191256"/>
            <a:ext cx="294223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 sau jos dintr-un click, plătești pe utilizare, inclusiv serverless. Rezervarea e cu 60% mai ieftină.</a:t>
            </a:r>
            <a:endParaRPr lang="en-US" sz="1250"/>
          </a:p>
        </p:txBody>
      </p:sp>
      <p:sp>
        <p:nvSpPr>
          <p:cNvPr id="11" name="Shape 9"/>
          <p:cNvSpPr/>
          <p:nvPr/>
        </p:nvSpPr>
        <p:spPr>
          <a:xfrm>
            <a:off x="8097317" y="1783080"/>
            <a:ext cx="3454298" cy="2286000"/>
          </a:xfrm>
          <a:prstGeom prst="roundRect">
            <a:avLst>
              <a:gd name="adj" fmla="val 400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353349" y="20391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/>
          </a:p>
        </p:txBody>
      </p:sp>
      <p:sp>
        <p:nvSpPr>
          <p:cNvPr id="13" name="Text 11"/>
          <p:cNvSpPr txBox="1"/>
          <p:nvPr/>
        </p:nvSpPr>
        <p:spPr>
          <a:xfrm>
            <a:off x="8353349" y="258775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Deja la clienți</a:t>
            </a:r>
            <a:endParaRPr lang="en-US" sz="1500"/>
          </a:p>
        </p:txBody>
      </p:sp>
      <p:sp>
        <p:nvSpPr>
          <p:cNvPr id="14" name="Text 12"/>
          <p:cNvSpPr txBox="1"/>
          <p:nvPr/>
        </p:nvSpPr>
        <p:spPr>
          <a:xfrm>
            <a:off x="8353349" y="3191256"/>
            <a:ext cx="294223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Ortoprofil, Sazy (cu replică), Luscan, Demeco. Tot ce e Mission Critical merge spre Hyperscale.</a:t>
            </a:r>
            <a:endParaRPr lang="en-US" sz="1250"/>
          </a:p>
        </p:txBody>
      </p:sp>
      <p:sp>
        <p:nvSpPr>
          <p:cNvPr id="15" name="Shape 13"/>
          <p:cNvSpPr/>
          <p:nvPr/>
        </p:nvSpPr>
        <p:spPr>
          <a:xfrm>
            <a:off x="640080" y="4343400"/>
            <a:ext cx="10911535" cy="1005840"/>
          </a:xfrm>
          <a:prstGeom prst="roundRect">
            <a:avLst>
              <a:gd name="adj" fmla="val 9091"/>
            </a:avLst>
          </a:prstGeom>
          <a:solidFill>
            <a:srgbClr val="0F2A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896112" y="4599432"/>
            <a:ext cx="1039947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On-premises rămâne o opțiune, dar soluțiile vechi pe SQL vechi primesc un coeficient de la x1,5 la x3 — ca norma de poluare la mașini.</a:t>
            </a:r>
            <a:endParaRPr lang="en-US" sz="1500"/>
          </a:p>
        </p:txBody>
      </p:sp>
      <p:sp>
        <p:nvSpPr>
          <p:cNvPr id="17" name="Text 15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56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73736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7DB6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2918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Microsoft Fabric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109115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Locul unde datele devin analiză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rezolvă efectiv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783080"/>
            <a:ext cx="2535860" cy="2834640"/>
          </a:xfrm>
          <a:prstGeom prst="roundRect">
            <a:avLst>
              <a:gd name="adj" fmla="val 3606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96112" y="20391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96112" y="2587752"/>
            <a:ext cx="20237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OneLake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96112" y="3191256"/>
            <a:ext cx="2023796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singur loc pentru datele firmei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fișiere, date SQL, indecși RAG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vectori — 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 Parquet și Delta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431972" y="1783080"/>
            <a:ext cx="2535860" cy="2834640"/>
          </a:xfrm>
          <a:prstGeom prst="roundRect">
            <a:avLst>
              <a:gd name="adj" fmla="val 3606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3688004" y="20391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3688004" y="2587752"/>
            <a:ext cx="20237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Aducerea datelor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688004" y="3191256"/>
            <a:ext cx="2023796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Datele din SQL ajung în platformă fără ETL-uri scrise de mână pentru fiecare tabel.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223864" y="1783080"/>
            <a:ext cx="2535860" cy="2834640"/>
          </a:xfrm>
          <a:prstGeom prst="roundRect">
            <a:avLst>
              <a:gd name="adj" fmla="val 3606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479896" y="20391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79896" y="2587752"/>
            <a:ext cx="20237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semantic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479896" y="3191256"/>
            <a:ext cx="2023796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Definițiile de business — 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contabilitate, financiar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comenzi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scrise o singură dată, pentru toți.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015755" y="1783080"/>
            <a:ext cx="2535860" cy="2834640"/>
          </a:xfrm>
          <a:prstGeom prst="roundRect">
            <a:avLst>
              <a:gd name="adj" fmla="val 3606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9271787" y="20391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9271787" y="2587752"/>
            <a:ext cx="20237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BI deasupra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271787" y="3191256"/>
            <a:ext cx="2023796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Rapoarte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alerte și santinele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peste model, nu peste producție. 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Fabric e combustibilul pentru AI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Arhitectura pe care o recomandăm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2240280"/>
            <a:ext cx="1589776" cy="1783080"/>
          </a:xfrm>
          <a:prstGeom prst="roundRect">
            <a:avLst>
              <a:gd name="adj" fmla="val 5752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96112" y="2496312"/>
            <a:ext cx="10777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ASiS / SQL Server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96112" y="3099816"/>
            <a:ext cx="107771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Tranzacțiile zilnice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2394448" y="29443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2970520" y="2240280"/>
            <a:ext cx="1589776" cy="1783080"/>
          </a:xfrm>
          <a:prstGeom prst="roundRect">
            <a:avLst>
              <a:gd name="adj" fmla="val 5752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3226552" y="2496312"/>
            <a:ext cx="10777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Aducerea datelor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3226552" y="3099816"/>
            <a:ext cx="107771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Automat, programat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4724888" y="29443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300960" y="2240280"/>
            <a:ext cx="1589776" cy="1783080"/>
          </a:xfrm>
          <a:prstGeom prst="roundRect">
            <a:avLst>
              <a:gd name="adj" fmla="val 5752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556992" y="2496312"/>
            <a:ext cx="10777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OneLake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556992" y="3099816"/>
            <a:ext cx="107771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Stocare unică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7055328" y="29443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7631400" y="2240280"/>
            <a:ext cx="1589776" cy="1783080"/>
          </a:xfrm>
          <a:prstGeom prst="roundRect">
            <a:avLst>
              <a:gd name="adj" fmla="val 5752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7887432" y="2496312"/>
            <a:ext cx="10777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semantic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7887432" y="3099816"/>
            <a:ext cx="107771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Definiții de business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9385767" y="29443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9961839" y="2240280"/>
            <a:ext cx="1589776" cy="1783080"/>
          </a:xfrm>
          <a:prstGeom prst="roundRect">
            <a:avLst>
              <a:gd name="adj" fmla="val 5752"/>
            </a:avLst>
          </a:prstGeom>
          <a:solidFill>
            <a:srgbClr val="1E73B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10217871" y="2496312"/>
            <a:ext cx="10777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Rapoarte și AI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0217871" y="3099816"/>
            <a:ext cx="107771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și răspunsuri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4526280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F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singur drum, într-un singur sens. Fără copii paralele și fără rapoarte care sar peste model.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evităm și ce trebuie știut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783080"/>
            <a:ext cx="5349240" cy="2926080"/>
          </a:xfrm>
          <a:prstGeom prst="roundRect">
            <a:avLst>
              <a:gd name="adj" fmla="val 3125"/>
            </a:avLst>
          </a:prstGeom>
          <a:solidFill>
            <a:srgbClr val="0F2A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96112" y="2039112"/>
            <a:ext cx="48371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evităm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96112" y="2642616"/>
            <a:ext cx="4837176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Rapoarte grele direct peste producție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ETL-uri artizanale, scrise o dată și uitate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Câte un Excel propriu pentru fiecare om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Definiții diferite ale aceluiași indicator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217920" y="1783080"/>
            <a:ext cx="5349240" cy="2926080"/>
          </a:xfrm>
          <a:prstGeom prst="roundRect">
            <a:avLst>
              <a:gd name="adj" fmla="val 3125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473952" y="2039112"/>
            <a:ext cx="48371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trebuie știut dinainte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73952" y="2642616"/>
            <a:ext cx="4837176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Costul e pe capacitate, nu pe utilizator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Capacitatea se dimensionează și se monitorizează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Migrarea e un proiect, nu o bifă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Modelul semantic cere disciplină, nu doar unelte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LTP vs OL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56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buNone/>
            </a:pPr>
            <a:r>
              <a:rPr lang="ro-RO" sz="3000" b="1">
                <a:solidFill>
                  <a:srgbClr val="0F2A47"/>
                </a:solidFill>
                <a:latin typeface="Arial" pitchFamily="34" charset="0"/>
                <a:cs typeface="Arial"/>
              </a:rPr>
              <a:t>OLTP și OLAP: aceleași date, alt mod de stocare</a:t>
            </a:r>
          </a:p>
        </p:txBody>
      </p:sp>
      <p:sp>
        <p:nvSpPr>
          <p:cNvPr id="3" name="Text Sub"/>
          <p:cNvSpPr txBox="1"/>
          <p:nvPr/>
        </p:nvSpPr>
        <p:spPr>
          <a:xfrm>
            <a:off x="640080" y="1080000"/>
            <a:ext cx="10911535" cy="34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buNone/>
            </a:pPr>
            <a:r>
              <a:rPr lang="ro-RO" sz="1300" b="0">
                <a:solidFill>
                  <a:srgbClr val="6B7B8C"/>
                </a:solidFill>
                <a:latin typeface="Arial" pitchFamily="34" charset="0"/>
                <a:cs typeface="Arial"/>
              </a:rPr>
              <a:t>Tranzacțiile citesc rânduri întregi. Analiza citește coloane întregi. De aici vin două tehnologii diferite.</a:t>
            </a:r>
          </a:p>
        </p:txBody>
      </p:sp>
      <p:sp>
        <p:nvSpPr>
          <p:cNvPr id="4" name="Top"/>
          <p:cNvSpPr txBox="1"/>
          <p:nvPr/>
        </p:nvSpPr>
        <p:spPr>
          <a:xfrm>
            <a:off x="640080" y="1480000"/>
            <a:ext cx="5255767" cy="420000"/>
          </a:xfrm>
          <a:prstGeom prst="roundRect">
            <a:avLst>
              <a:gd name="adj" fmla="val 12000"/>
            </a:avLst>
          </a:prstGeom>
          <a:solidFill>
            <a:srgbClr val="0F2A47"/>
          </a:solidFill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ro-RO" sz="1250" b="1">
                <a:solidFill>
                  <a:srgbClr val="FFFFFF"/>
                </a:solidFill>
                <a:latin typeface="Arial" pitchFamily="34" charset="0"/>
                <a:cs typeface="Arial"/>
              </a:rPr>
              <a:t>ASiS / ERP  ·  Tranzacția se scrie aici, o singură dată</a:t>
            </a:r>
          </a:p>
        </p:txBody>
      </p:sp>
      <p:sp>
        <p:nvSpPr>
          <p:cNvPr id="5" name="Arrow"/>
          <p:cNvSpPr txBox="1"/>
          <p:nvPr/>
        </p:nvSpPr>
        <p:spPr>
          <a:xfrm>
            <a:off x="3157963" y="1930000"/>
            <a:ext cx="220000" cy="130000"/>
          </a:xfrm>
          <a:prstGeom prst="downArrow">
            <a:avLst/>
          </a:prstGeom>
          <a:solidFill>
            <a:srgbClr val="1E73BE"/>
          </a:solidFill>
          <a:ln/>
        </p:spPr>
        <p:txBody>
          <a:bodyPr wrap="square" lIns="91440" tIns="45720" rIns="91440" bIns="45720" rtlCol="0" anchor="t"/>
          <a:lstStyle/>
          <a:p>
            <a:endParaRPr lang="ro-RO"/>
          </a:p>
        </p:txBody>
      </p:sp>
      <p:sp>
        <p:nvSpPr>
          <p:cNvPr id="6" name="Top"/>
          <p:cNvSpPr txBox="1"/>
          <p:nvPr/>
        </p:nvSpPr>
        <p:spPr>
          <a:xfrm>
            <a:off x="6295848" y="1480000"/>
            <a:ext cx="5255767" cy="420000"/>
          </a:xfrm>
          <a:prstGeom prst="roundRect">
            <a:avLst>
              <a:gd name="adj" fmla="val 12000"/>
            </a:avLst>
          </a:prstGeom>
          <a:solidFill>
            <a:srgbClr val="0F2A47"/>
          </a:solidFill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ro-RO" sz="1250" b="1">
                <a:solidFill>
                  <a:srgbClr val="FFFFFF"/>
                </a:solidFill>
                <a:latin typeface="Arial" pitchFamily="34" charset="0"/>
                <a:cs typeface="Arial"/>
              </a:rPr>
              <a:t>Rapoarte, model semantic, AI  ·  Întrebările se pun aici</a:t>
            </a:r>
          </a:p>
        </p:txBody>
      </p:sp>
      <p:sp>
        <p:nvSpPr>
          <p:cNvPr id="7" name="Arrow"/>
          <p:cNvSpPr txBox="1"/>
          <p:nvPr/>
        </p:nvSpPr>
        <p:spPr>
          <a:xfrm>
            <a:off x="8813731" y="1930000"/>
            <a:ext cx="220000" cy="130000"/>
          </a:xfrm>
          <a:prstGeom prst="downArrow">
            <a:avLst/>
          </a:prstGeom>
          <a:solidFill>
            <a:srgbClr val="1E73BE"/>
          </a:solidFill>
          <a:ln/>
        </p:spPr>
        <p:txBody>
          <a:bodyPr wrap="square" lIns="91440" tIns="45720" rIns="91440" bIns="45720" rtlCol="0" anchor="t"/>
          <a:lstStyle/>
          <a:p>
            <a:endParaRPr lang="ro-RO"/>
          </a:p>
        </p:txBody>
      </p:sp>
      <p:sp>
        <p:nvSpPr>
          <p:cNvPr id="8" name="PanelL"/>
          <p:cNvSpPr txBox="1"/>
          <p:nvPr/>
        </p:nvSpPr>
        <p:spPr>
          <a:xfrm>
            <a:off x="640080" y="2080000"/>
            <a:ext cx="5255767" cy="3000000"/>
          </a:xfrm>
          <a:prstGeom prst="roundRect">
            <a:avLst>
              <a:gd name="adj" fmla="val 5000"/>
            </a:avLst>
          </a:prstGeom>
          <a:solidFill>
            <a:srgbClr val="EAF2FA"/>
          </a:solidFill>
          <a:ln/>
        </p:spPr>
        <p:txBody>
          <a:bodyPr wrap="square" lIns="91440" tIns="45720" rIns="91440" bIns="45720" rtlCol="0" anchor="t"/>
          <a:lstStyle/>
          <a:p>
            <a:endParaRPr lang="ro-RO"/>
          </a:p>
        </p:txBody>
      </p:sp>
      <p:sp>
        <p:nvSpPr>
          <p:cNvPr id="9" name="PanelR"/>
          <p:cNvSpPr txBox="1"/>
          <p:nvPr/>
        </p:nvSpPr>
        <p:spPr>
          <a:xfrm>
            <a:off x="6295848" y="2080000"/>
            <a:ext cx="5255767" cy="3000000"/>
          </a:xfrm>
          <a:prstGeom prst="roundRect">
            <a:avLst>
              <a:gd name="adj" fmla="val 5000"/>
            </a:avLst>
          </a:prstGeom>
          <a:solidFill>
            <a:srgbClr val="EAF2FA"/>
          </a:solidFill>
          <a:ln/>
        </p:spPr>
        <p:txBody>
          <a:bodyPr wrap="square" lIns="91440" tIns="45720" rIns="91440" bIns="45720" rtlCol="0" anchor="t"/>
          <a:lstStyle/>
          <a:p>
            <a:endParaRPr lang="ro-RO"/>
          </a:p>
        </p:txBody>
      </p:sp>
      <p:sp>
        <p:nvSpPr>
          <p:cNvPr id="10" name="BadgeL"/>
          <p:cNvSpPr txBox="1"/>
          <p:nvPr/>
        </p:nvSpPr>
        <p:spPr>
          <a:xfrm>
            <a:off x="860080" y="2280000"/>
            <a:ext cx="700000" cy="330000"/>
          </a:xfrm>
          <a:prstGeom prst="roundRect">
            <a:avLst>
              <a:gd name="adj" fmla="val 18000"/>
            </a:avLst>
          </a:prstGeom>
          <a:solidFill>
            <a:srgbClr val="1E73BE"/>
          </a:solidFill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ro-RO" sz="1200" b="1">
                <a:solidFill>
                  <a:srgbClr val="FFFFFF"/>
                </a:solidFill>
                <a:latin typeface="Arial" pitchFamily="34" charset="0"/>
                <a:cs typeface="Arial"/>
              </a:rPr>
              <a:t>OLTP</a:t>
            </a:r>
          </a:p>
        </p:txBody>
      </p:sp>
      <p:sp>
        <p:nvSpPr>
          <p:cNvPr id="11" name="BadgeR"/>
          <p:cNvSpPr txBox="1"/>
          <p:nvPr/>
        </p:nvSpPr>
        <p:spPr>
          <a:xfrm>
            <a:off x="6515848" y="2280000"/>
            <a:ext cx="700000" cy="330000"/>
          </a:xfrm>
          <a:prstGeom prst="roundRect">
            <a:avLst>
              <a:gd name="adj" fmla="val 18000"/>
            </a:avLst>
          </a:prstGeom>
          <a:solidFill>
            <a:srgbClr val="0F2A47"/>
          </a:solidFill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ro-RO" sz="1200" b="1">
                <a:solidFill>
                  <a:srgbClr val="FFFFFF"/>
                </a:solidFill>
                <a:latin typeface="Arial" pitchFamily="34" charset="0"/>
                <a:cs typeface="Arial"/>
              </a:rPr>
              <a:t>OLAP</a:t>
            </a:r>
          </a:p>
        </p:txBody>
      </p:sp>
      <p:sp>
        <p:nvSpPr>
          <p:cNvPr id="12" name="TitleL"/>
          <p:cNvSpPr txBox="1"/>
          <p:nvPr/>
        </p:nvSpPr>
        <p:spPr>
          <a:xfrm>
            <a:off x="1640080" y="2280000"/>
            <a:ext cx="4035767" cy="33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l">
              <a:buNone/>
            </a:pPr>
            <a:r>
              <a:rPr lang="ro-RO" sz="1500" b="1">
                <a:solidFill>
                  <a:srgbClr val="0F2A47"/>
                </a:solidFill>
                <a:latin typeface="Arial" pitchFamily="34" charset="0"/>
                <a:cs typeface="Arial"/>
              </a:rPr>
              <a:t>SQL Server  /  Azure SQL</a:t>
            </a:r>
          </a:p>
        </p:txBody>
      </p:sp>
      <p:sp>
        <p:nvSpPr>
          <p:cNvPr id="13" name="TitleR"/>
          <p:cNvSpPr txBox="1"/>
          <p:nvPr/>
        </p:nvSpPr>
        <p:spPr>
          <a:xfrm>
            <a:off x="7295848" y="2280000"/>
            <a:ext cx="4035767" cy="33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l">
              <a:buNone/>
            </a:pPr>
            <a:r>
              <a:rPr lang="ro-RO" sz="1500" b="1">
                <a:solidFill>
                  <a:srgbClr val="0F2A47"/>
                </a:solidFill>
                <a:latin typeface="Arial" pitchFamily="34" charset="0"/>
                <a:cs typeface="Arial"/>
              </a:rPr>
              <a:t>Power BI Report Server  /  Fabric</a:t>
            </a:r>
          </a:p>
        </p:txBody>
      </p:sp>
      <p:sp>
        <p:nvSpPr>
          <p:cNvPr id="14" name="CapL"/>
          <p:cNvSpPr txBox="1"/>
          <p:nvPr/>
        </p:nvSpPr>
        <p:spPr>
          <a:xfrm>
            <a:off x="860080" y="2700000"/>
            <a:ext cx="4815767" cy="30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buNone/>
            </a:pPr>
            <a:r>
              <a:rPr lang="ro-RO" sz="1200" b="1">
                <a:solidFill>
                  <a:srgbClr val="1E73BE"/>
                </a:solidFill>
                <a:latin typeface="Arial" pitchFamily="34" charset="0"/>
                <a:cs typeface="Arial"/>
              </a:rPr>
              <a:t>Stocare pe rânduri — tabele</a:t>
            </a:r>
          </a:p>
        </p:txBody>
      </p:sp>
      <p:sp>
        <p:nvSpPr>
          <p:cNvPr id="15" name="CapR"/>
          <p:cNvSpPr txBox="1"/>
          <p:nvPr/>
        </p:nvSpPr>
        <p:spPr>
          <a:xfrm>
            <a:off x="6515848" y="2700000"/>
            <a:ext cx="4815767" cy="30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buNone/>
            </a:pPr>
            <a:r>
              <a:rPr lang="ro-RO" sz="1200" b="1">
                <a:solidFill>
                  <a:srgbClr val="1E73BE"/>
                </a:solidFill>
                <a:latin typeface="Arial" pitchFamily="34" charset="0"/>
                <a:cs typeface="Arial"/>
              </a:rPr>
              <a:t>Stocare pe coloane — columnstore / Parquet</a:t>
            </a:r>
          </a:p>
        </p:txBody>
      </p:sp>
      <p:sp>
        <p:nvSpPr>
          <p:cNvPr id="16" name="H"/>
          <p:cNvSpPr txBox="1"/>
          <p:nvPr/>
        </p:nvSpPr>
        <p:spPr>
          <a:xfrm>
            <a:off x="1367963" y="3060000"/>
            <a:ext cx="950000" cy="260000"/>
          </a:xfrm>
          <a:prstGeom prst="rect">
            <a:avLst/>
          </a:prstGeom>
          <a:solidFill>
            <a:srgbClr val="0F2A47"/>
          </a:solidFill>
          <a:ln w="9525">
            <a:solidFill>
              <a:srgbClr val="FFFFFF"/>
            </a:solidFill>
          </a:ln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ro-RO" sz="900" b="1">
                <a:solidFill>
                  <a:srgbClr val="FFFFFF"/>
                </a:solidFill>
                <a:latin typeface="Arial" pitchFamily="34" charset="0"/>
                <a:cs typeface="Arial"/>
              </a:rPr>
              <a:t>Doc</a:t>
            </a:r>
          </a:p>
        </p:txBody>
      </p:sp>
      <p:sp>
        <p:nvSpPr>
          <p:cNvPr id="17" name="H"/>
          <p:cNvSpPr txBox="1"/>
          <p:nvPr/>
        </p:nvSpPr>
        <p:spPr>
          <a:xfrm>
            <a:off x="2317963" y="3060000"/>
            <a:ext cx="950000" cy="260000"/>
          </a:xfrm>
          <a:prstGeom prst="rect">
            <a:avLst/>
          </a:prstGeom>
          <a:solidFill>
            <a:srgbClr val="0F2A47"/>
          </a:solidFill>
          <a:ln w="9525">
            <a:solidFill>
              <a:srgbClr val="FFFFFF"/>
            </a:solidFill>
          </a:ln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ro-RO" sz="900" b="1">
                <a:solidFill>
                  <a:srgbClr val="FFFFFF"/>
                </a:solidFill>
                <a:latin typeface="Arial" pitchFamily="34" charset="0"/>
                <a:cs typeface="Arial"/>
              </a:rPr>
              <a:t>Data</a:t>
            </a:r>
          </a:p>
        </p:txBody>
      </p:sp>
      <p:sp>
        <p:nvSpPr>
          <p:cNvPr id="18" name="H"/>
          <p:cNvSpPr txBox="1"/>
          <p:nvPr/>
        </p:nvSpPr>
        <p:spPr>
          <a:xfrm>
            <a:off x="3267963" y="3060000"/>
            <a:ext cx="950000" cy="260000"/>
          </a:xfrm>
          <a:prstGeom prst="rect">
            <a:avLst/>
          </a:prstGeom>
          <a:solidFill>
            <a:srgbClr val="0F2A47"/>
          </a:solidFill>
          <a:ln w="9525">
            <a:solidFill>
              <a:srgbClr val="FFFFFF"/>
            </a:solidFill>
          </a:ln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ro-RO" sz="900" b="1">
                <a:solidFill>
                  <a:srgbClr val="FFFFFF"/>
                </a:solidFill>
                <a:latin typeface="Arial" pitchFamily="34" charset="0"/>
                <a:cs typeface="Arial"/>
              </a:rPr>
              <a:t>Client</a:t>
            </a:r>
          </a:p>
        </p:txBody>
      </p:sp>
      <p:sp>
        <p:nvSpPr>
          <p:cNvPr id="19" name="H"/>
          <p:cNvSpPr txBox="1"/>
          <p:nvPr/>
        </p:nvSpPr>
        <p:spPr>
          <a:xfrm>
            <a:off x="4217963" y="3060000"/>
            <a:ext cx="950000" cy="260000"/>
          </a:xfrm>
          <a:prstGeom prst="rect">
            <a:avLst/>
          </a:prstGeom>
          <a:solidFill>
            <a:srgbClr val="0F2A47"/>
          </a:solidFill>
          <a:ln w="9525">
            <a:solidFill>
              <a:srgbClr val="FFFFFF"/>
            </a:solidFill>
          </a:ln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ro-RO" sz="900" b="1">
                <a:solidFill>
                  <a:srgbClr val="FFFFFF"/>
                </a:solidFill>
                <a:latin typeface="Arial" pitchFamily="34" charset="0"/>
                <a:cs typeface="Arial"/>
              </a:rPr>
              <a:t>Valoare</a:t>
            </a:r>
          </a:p>
        </p:txBody>
      </p:sp>
      <p:sp>
        <p:nvSpPr>
          <p:cNvPr id="20" name="Cell"/>
          <p:cNvSpPr txBox="1"/>
          <p:nvPr/>
        </p:nvSpPr>
        <p:spPr>
          <a:xfrm>
            <a:off x="1367963" y="3320000"/>
            <a:ext cx="950000" cy="28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F-1001</a:t>
            </a:r>
            <a:endParaRPr lang="ro-RO"/>
          </a:p>
        </p:txBody>
      </p:sp>
      <p:sp>
        <p:nvSpPr>
          <p:cNvPr id="21" name="Cell"/>
          <p:cNvSpPr txBox="1"/>
          <p:nvPr/>
        </p:nvSpPr>
        <p:spPr>
          <a:xfrm>
            <a:off x="2317963" y="3320000"/>
            <a:ext cx="950000" cy="28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12.03</a:t>
            </a:r>
            <a:endParaRPr lang="ro-RO"/>
          </a:p>
        </p:txBody>
      </p:sp>
      <p:sp>
        <p:nvSpPr>
          <p:cNvPr id="22" name="Cell"/>
          <p:cNvSpPr txBox="1"/>
          <p:nvPr/>
        </p:nvSpPr>
        <p:spPr>
          <a:xfrm>
            <a:off x="3267963" y="3320000"/>
            <a:ext cx="950000" cy="28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Alfa SRL</a:t>
            </a:r>
            <a:endParaRPr lang="ro-RO"/>
          </a:p>
        </p:txBody>
      </p:sp>
      <p:sp>
        <p:nvSpPr>
          <p:cNvPr id="23" name="Cell"/>
          <p:cNvSpPr txBox="1"/>
          <p:nvPr/>
        </p:nvSpPr>
        <p:spPr>
          <a:xfrm>
            <a:off x="4217963" y="3320000"/>
            <a:ext cx="950000" cy="28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4.500</a:t>
            </a:r>
            <a:endParaRPr lang="ro-RO"/>
          </a:p>
        </p:txBody>
      </p:sp>
      <p:sp>
        <p:nvSpPr>
          <p:cNvPr id="24" name="Cell"/>
          <p:cNvSpPr txBox="1"/>
          <p:nvPr/>
        </p:nvSpPr>
        <p:spPr>
          <a:xfrm>
            <a:off x="1367963" y="3607500"/>
            <a:ext cx="950000" cy="287500"/>
          </a:xfrm>
          <a:prstGeom prst="rect">
            <a:avLst/>
          </a:prstGeom>
          <a:solidFill>
            <a:srgbClr val="F0A202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1">
                <a:solidFill>
                  <a:srgbClr val="FFFFFF"/>
                </a:solidFill>
                <a:latin typeface="Arial"/>
              </a:rPr>
              <a:t>F-1002</a:t>
            </a:r>
            <a:endParaRPr lang="ro-RO"/>
          </a:p>
        </p:txBody>
      </p:sp>
      <p:sp>
        <p:nvSpPr>
          <p:cNvPr id="25" name="Cell"/>
          <p:cNvSpPr txBox="1"/>
          <p:nvPr/>
        </p:nvSpPr>
        <p:spPr>
          <a:xfrm>
            <a:off x="2317963" y="3607500"/>
            <a:ext cx="950000" cy="287500"/>
          </a:xfrm>
          <a:prstGeom prst="rect">
            <a:avLst/>
          </a:prstGeom>
          <a:solidFill>
            <a:srgbClr val="F0A202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1">
                <a:solidFill>
                  <a:srgbClr val="FFFFFF"/>
                </a:solidFill>
                <a:latin typeface="Arial"/>
              </a:rPr>
              <a:t>12.03</a:t>
            </a:r>
            <a:endParaRPr lang="ro-RO"/>
          </a:p>
        </p:txBody>
      </p:sp>
      <p:sp>
        <p:nvSpPr>
          <p:cNvPr id="26" name="Cell"/>
          <p:cNvSpPr txBox="1"/>
          <p:nvPr/>
        </p:nvSpPr>
        <p:spPr>
          <a:xfrm>
            <a:off x="3267963" y="3607500"/>
            <a:ext cx="950000" cy="287500"/>
          </a:xfrm>
          <a:prstGeom prst="rect">
            <a:avLst/>
          </a:prstGeom>
          <a:solidFill>
            <a:srgbClr val="F0A202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1">
                <a:solidFill>
                  <a:srgbClr val="FFFFFF"/>
                </a:solidFill>
                <a:latin typeface="Arial"/>
              </a:rPr>
              <a:t>Beta SA</a:t>
            </a:r>
            <a:endParaRPr lang="ro-RO"/>
          </a:p>
        </p:txBody>
      </p:sp>
      <p:sp>
        <p:nvSpPr>
          <p:cNvPr id="27" name="Cell"/>
          <p:cNvSpPr txBox="1"/>
          <p:nvPr/>
        </p:nvSpPr>
        <p:spPr>
          <a:xfrm>
            <a:off x="4217963" y="3607500"/>
            <a:ext cx="950000" cy="287500"/>
          </a:xfrm>
          <a:prstGeom prst="rect">
            <a:avLst/>
          </a:prstGeom>
          <a:solidFill>
            <a:srgbClr val="F0A202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1">
                <a:solidFill>
                  <a:srgbClr val="FFFFFF"/>
                </a:solidFill>
                <a:latin typeface="Arial"/>
              </a:rPr>
              <a:t>7.200</a:t>
            </a:r>
            <a:endParaRPr lang="ro-RO"/>
          </a:p>
        </p:txBody>
      </p:sp>
      <p:sp>
        <p:nvSpPr>
          <p:cNvPr id="28" name="Cell"/>
          <p:cNvSpPr txBox="1"/>
          <p:nvPr/>
        </p:nvSpPr>
        <p:spPr>
          <a:xfrm>
            <a:off x="1367963" y="3895000"/>
            <a:ext cx="950000" cy="28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F-1003</a:t>
            </a:r>
            <a:endParaRPr lang="ro-RO"/>
          </a:p>
        </p:txBody>
      </p:sp>
      <p:sp>
        <p:nvSpPr>
          <p:cNvPr id="29" name="Cell"/>
          <p:cNvSpPr txBox="1"/>
          <p:nvPr/>
        </p:nvSpPr>
        <p:spPr>
          <a:xfrm>
            <a:off x="2317963" y="3895000"/>
            <a:ext cx="950000" cy="28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13.03</a:t>
            </a:r>
            <a:endParaRPr lang="ro-RO"/>
          </a:p>
        </p:txBody>
      </p:sp>
      <p:sp>
        <p:nvSpPr>
          <p:cNvPr id="30" name="Cell"/>
          <p:cNvSpPr txBox="1"/>
          <p:nvPr/>
        </p:nvSpPr>
        <p:spPr>
          <a:xfrm>
            <a:off x="3267963" y="3895000"/>
            <a:ext cx="950000" cy="28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Alfa SRL</a:t>
            </a:r>
            <a:endParaRPr lang="ro-RO"/>
          </a:p>
        </p:txBody>
      </p:sp>
      <p:sp>
        <p:nvSpPr>
          <p:cNvPr id="31" name="Cell"/>
          <p:cNvSpPr txBox="1"/>
          <p:nvPr/>
        </p:nvSpPr>
        <p:spPr>
          <a:xfrm>
            <a:off x="4217963" y="3895000"/>
            <a:ext cx="950000" cy="28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2.800</a:t>
            </a:r>
            <a:endParaRPr lang="ro-RO"/>
          </a:p>
        </p:txBody>
      </p:sp>
      <p:sp>
        <p:nvSpPr>
          <p:cNvPr id="32" name="Cell"/>
          <p:cNvSpPr txBox="1"/>
          <p:nvPr/>
        </p:nvSpPr>
        <p:spPr>
          <a:xfrm>
            <a:off x="1367963" y="4182500"/>
            <a:ext cx="950000" cy="28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F-1004</a:t>
            </a:r>
            <a:endParaRPr lang="ro-RO"/>
          </a:p>
        </p:txBody>
      </p:sp>
      <p:sp>
        <p:nvSpPr>
          <p:cNvPr id="33" name="Cell"/>
          <p:cNvSpPr txBox="1"/>
          <p:nvPr/>
        </p:nvSpPr>
        <p:spPr>
          <a:xfrm>
            <a:off x="2317963" y="4182500"/>
            <a:ext cx="950000" cy="28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13.03</a:t>
            </a:r>
            <a:endParaRPr lang="ro-RO"/>
          </a:p>
        </p:txBody>
      </p:sp>
      <p:sp>
        <p:nvSpPr>
          <p:cNvPr id="34" name="Cell"/>
          <p:cNvSpPr txBox="1"/>
          <p:nvPr/>
        </p:nvSpPr>
        <p:spPr>
          <a:xfrm>
            <a:off x="3267963" y="4182500"/>
            <a:ext cx="950000" cy="28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Gama SRL</a:t>
            </a:r>
            <a:endParaRPr lang="ro-RO"/>
          </a:p>
        </p:txBody>
      </p:sp>
      <p:sp>
        <p:nvSpPr>
          <p:cNvPr id="35" name="Cell"/>
          <p:cNvSpPr txBox="1"/>
          <p:nvPr/>
        </p:nvSpPr>
        <p:spPr>
          <a:xfrm>
            <a:off x="4217963" y="4182500"/>
            <a:ext cx="950000" cy="28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5.100</a:t>
            </a:r>
            <a:endParaRPr lang="ro-RO"/>
          </a:p>
        </p:txBody>
      </p:sp>
      <p:sp>
        <p:nvSpPr>
          <p:cNvPr id="36" name="GridCap"/>
          <p:cNvSpPr txBox="1"/>
          <p:nvPr/>
        </p:nvSpPr>
        <p:spPr>
          <a:xfrm>
            <a:off x="860080" y="4570000"/>
            <a:ext cx="4815767" cy="47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buNone/>
            </a:pPr>
            <a:r>
              <a:rPr lang="ro-RO" sz="1150" b="0">
                <a:solidFill>
                  <a:srgbClr val="3C4C5E"/>
                </a:solidFill>
                <a:latin typeface="Arial" pitchFamily="34" charset="0"/>
                <a:cs typeface="Arial"/>
              </a:rPr>
              <a:t>Citești un rând întreg: comanda, cu toate câmpurile ei. Scrieri multe și mici, răspuns în milisecunde.</a:t>
            </a:r>
          </a:p>
        </p:txBody>
      </p:sp>
      <p:sp>
        <p:nvSpPr>
          <p:cNvPr id="37" name="H"/>
          <p:cNvSpPr txBox="1"/>
          <p:nvPr/>
        </p:nvSpPr>
        <p:spPr>
          <a:xfrm>
            <a:off x="6519672" y="3319272"/>
            <a:ext cx="1024128" cy="283464"/>
          </a:xfrm>
          <a:prstGeom prst="rect">
            <a:avLst/>
          </a:prstGeom>
          <a:solidFill>
            <a:srgbClr val="0F2A47"/>
          </a:solidFill>
          <a:ln w="9525">
            <a:solidFill>
              <a:srgbClr val="FFFFFF"/>
            </a:solidFill>
          </a:ln>
        </p:spPr>
        <p:txBody>
          <a:bodyPr wrap="none" lIns="18288" tIns="0" rIns="18288" bIns="0" rtlCol="0" anchor="ctr"/>
          <a:lstStyle/>
          <a:p>
            <a:pPr marL="0" indent="0" algn="ctr">
              <a:buNone/>
            </a:pPr>
            <a:r>
              <a:rPr lang="ro-RO" sz="900" b="1">
                <a:solidFill>
                  <a:srgbClr val="FFFFFF"/>
                </a:solidFill>
                <a:latin typeface="Arial"/>
              </a:rPr>
              <a:t>Doc</a:t>
            </a:r>
          </a:p>
        </p:txBody>
      </p:sp>
      <p:sp>
        <p:nvSpPr>
          <p:cNvPr id="38" name="H"/>
          <p:cNvSpPr txBox="1"/>
          <p:nvPr/>
        </p:nvSpPr>
        <p:spPr>
          <a:xfrm>
            <a:off x="6519672" y="3611880"/>
            <a:ext cx="1024128" cy="283464"/>
          </a:xfrm>
          <a:prstGeom prst="rect">
            <a:avLst/>
          </a:prstGeom>
          <a:solidFill>
            <a:srgbClr val="0F2A47"/>
          </a:solidFill>
          <a:ln w="9525">
            <a:solidFill>
              <a:srgbClr val="FFFFFF"/>
            </a:solidFill>
          </a:ln>
        </p:spPr>
        <p:txBody>
          <a:bodyPr wrap="none" lIns="18288" tIns="0" rIns="18288" bIns="0" rtlCol="0" anchor="ctr"/>
          <a:lstStyle/>
          <a:p>
            <a:pPr marL="0" indent="0" algn="ctr">
              <a:buNone/>
            </a:pPr>
            <a:r>
              <a:rPr lang="ro-RO" sz="900" b="1">
                <a:solidFill>
                  <a:srgbClr val="FFFFFF"/>
                </a:solidFill>
                <a:latin typeface="Arial"/>
              </a:rPr>
              <a:t>Data</a:t>
            </a:r>
          </a:p>
        </p:txBody>
      </p:sp>
      <p:sp>
        <p:nvSpPr>
          <p:cNvPr id="39" name="H"/>
          <p:cNvSpPr txBox="1"/>
          <p:nvPr/>
        </p:nvSpPr>
        <p:spPr>
          <a:xfrm>
            <a:off x="6519672" y="3895344"/>
            <a:ext cx="1024128" cy="283464"/>
          </a:xfrm>
          <a:prstGeom prst="rect">
            <a:avLst/>
          </a:prstGeom>
          <a:solidFill>
            <a:srgbClr val="0F2A47"/>
          </a:solidFill>
          <a:ln w="9525">
            <a:solidFill>
              <a:srgbClr val="FFFFFF"/>
            </a:solidFill>
          </a:ln>
        </p:spPr>
        <p:txBody>
          <a:bodyPr wrap="none" lIns="18288" tIns="0" rIns="18288" bIns="0" rtlCol="0" anchor="ctr"/>
          <a:lstStyle/>
          <a:p>
            <a:pPr marL="0" indent="0" algn="ctr">
              <a:buNone/>
            </a:pPr>
            <a:r>
              <a:rPr lang="ro-RO" sz="900" b="1">
                <a:solidFill>
                  <a:srgbClr val="FFFFFF"/>
                </a:solidFill>
                <a:latin typeface="Arial"/>
              </a:rPr>
              <a:t>Client</a:t>
            </a:r>
          </a:p>
        </p:txBody>
      </p:sp>
      <p:sp>
        <p:nvSpPr>
          <p:cNvPr id="40" name="H"/>
          <p:cNvSpPr txBox="1"/>
          <p:nvPr/>
        </p:nvSpPr>
        <p:spPr>
          <a:xfrm>
            <a:off x="6519672" y="4178808"/>
            <a:ext cx="1024128" cy="283464"/>
          </a:xfrm>
          <a:prstGeom prst="rect">
            <a:avLst/>
          </a:prstGeom>
          <a:solidFill>
            <a:srgbClr val="0F2A47"/>
          </a:solidFill>
          <a:ln w="9525">
            <a:solidFill>
              <a:srgbClr val="FFFFFF"/>
            </a:solidFill>
          </a:ln>
        </p:spPr>
        <p:txBody>
          <a:bodyPr wrap="none" lIns="18288" tIns="0" rIns="18288" bIns="0" rtlCol="0" anchor="ctr"/>
          <a:lstStyle/>
          <a:p>
            <a:pPr marL="0" indent="0" algn="ctr">
              <a:buNone/>
            </a:pPr>
            <a:r>
              <a:rPr lang="ro-RO" sz="900" b="1">
                <a:solidFill>
                  <a:srgbClr val="FFFFFF"/>
                </a:solidFill>
                <a:latin typeface="Arial"/>
              </a:rPr>
              <a:t>Valoare</a:t>
            </a:r>
          </a:p>
        </p:txBody>
      </p:sp>
      <p:sp>
        <p:nvSpPr>
          <p:cNvPr id="41" name="Cell"/>
          <p:cNvSpPr txBox="1"/>
          <p:nvPr/>
        </p:nvSpPr>
        <p:spPr>
          <a:xfrm>
            <a:off x="7616952" y="3319272"/>
            <a:ext cx="841248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F-1001</a:t>
            </a:r>
            <a:endParaRPr lang="ro-RO"/>
          </a:p>
        </p:txBody>
      </p:sp>
      <p:sp>
        <p:nvSpPr>
          <p:cNvPr id="42" name="Cell"/>
          <p:cNvSpPr txBox="1"/>
          <p:nvPr/>
        </p:nvSpPr>
        <p:spPr>
          <a:xfrm>
            <a:off x="8458200" y="3319272"/>
            <a:ext cx="841248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F-1002</a:t>
            </a:r>
            <a:endParaRPr lang="ro-RO"/>
          </a:p>
        </p:txBody>
      </p:sp>
      <p:sp>
        <p:nvSpPr>
          <p:cNvPr id="43" name="Cell"/>
          <p:cNvSpPr txBox="1"/>
          <p:nvPr/>
        </p:nvSpPr>
        <p:spPr>
          <a:xfrm>
            <a:off x="9299448" y="3319272"/>
            <a:ext cx="841248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F-1003</a:t>
            </a:r>
            <a:endParaRPr lang="ro-RO"/>
          </a:p>
        </p:txBody>
      </p:sp>
      <p:sp>
        <p:nvSpPr>
          <p:cNvPr id="44" name="Cell"/>
          <p:cNvSpPr txBox="1"/>
          <p:nvPr/>
        </p:nvSpPr>
        <p:spPr>
          <a:xfrm>
            <a:off x="10140696" y="3319272"/>
            <a:ext cx="841248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F-1004</a:t>
            </a:r>
            <a:endParaRPr lang="ro-RO"/>
          </a:p>
        </p:txBody>
      </p:sp>
      <p:sp>
        <p:nvSpPr>
          <p:cNvPr id="45" name="Cell"/>
          <p:cNvSpPr txBox="1"/>
          <p:nvPr/>
        </p:nvSpPr>
        <p:spPr>
          <a:xfrm>
            <a:off x="7616952" y="3611880"/>
            <a:ext cx="841248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12.03</a:t>
            </a:r>
            <a:endParaRPr lang="ro-RO"/>
          </a:p>
        </p:txBody>
      </p:sp>
      <p:sp>
        <p:nvSpPr>
          <p:cNvPr id="46" name="Cell"/>
          <p:cNvSpPr txBox="1"/>
          <p:nvPr/>
        </p:nvSpPr>
        <p:spPr>
          <a:xfrm>
            <a:off x="8458200" y="3611880"/>
            <a:ext cx="841248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12.03</a:t>
            </a:r>
            <a:endParaRPr lang="ro-RO"/>
          </a:p>
        </p:txBody>
      </p:sp>
      <p:sp>
        <p:nvSpPr>
          <p:cNvPr id="47" name="Cell"/>
          <p:cNvSpPr txBox="1"/>
          <p:nvPr/>
        </p:nvSpPr>
        <p:spPr>
          <a:xfrm>
            <a:off x="9299448" y="3611880"/>
            <a:ext cx="841248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13.03</a:t>
            </a:r>
            <a:endParaRPr lang="ro-RO"/>
          </a:p>
        </p:txBody>
      </p:sp>
      <p:sp>
        <p:nvSpPr>
          <p:cNvPr id="48" name="Cell"/>
          <p:cNvSpPr txBox="1"/>
          <p:nvPr/>
        </p:nvSpPr>
        <p:spPr>
          <a:xfrm>
            <a:off x="10140696" y="3611880"/>
            <a:ext cx="841248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13.03</a:t>
            </a:r>
            <a:endParaRPr lang="ro-RO"/>
          </a:p>
        </p:txBody>
      </p:sp>
      <p:sp>
        <p:nvSpPr>
          <p:cNvPr id="49" name="Cell"/>
          <p:cNvSpPr txBox="1"/>
          <p:nvPr/>
        </p:nvSpPr>
        <p:spPr>
          <a:xfrm>
            <a:off x="7616952" y="3895344"/>
            <a:ext cx="841248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Alfa SRL</a:t>
            </a:r>
            <a:endParaRPr lang="ro-RO"/>
          </a:p>
        </p:txBody>
      </p:sp>
      <p:sp>
        <p:nvSpPr>
          <p:cNvPr id="50" name="Cell"/>
          <p:cNvSpPr txBox="1"/>
          <p:nvPr/>
        </p:nvSpPr>
        <p:spPr>
          <a:xfrm>
            <a:off x="8458200" y="3895344"/>
            <a:ext cx="841248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Beta SA</a:t>
            </a:r>
            <a:endParaRPr lang="ro-RO"/>
          </a:p>
        </p:txBody>
      </p:sp>
      <p:sp>
        <p:nvSpPr>
          <p:cNvPr id="51" name="Cell"/>
          <p:cNvSpPr txBox="1"/>
          <p:nvPr/>
        </p:nvSpPr>
        <p:spPr>
          <a:xfrm>
            <a:off x="9299448" y="3895344"/>
            <a:ext cx="841248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Alfa SRL</a:t>
            </a:r>
            <a:endParaRPr lang="ro-RO"/>
          </a:p>
        </p:txBody>
      </p:sp>
      <p:sp>
        <p:nvSpPr>
          <p:cNvPr id="52" name="Cell"/>
          <p:cNvSpPr txBox="1"/>
          <p:nvPr/>
        </p:nvSpPr>
        <p:spPr>
          <a:xfrm>
            <a:off x="10140696" y="3895344"/>
            <a:ext cx="841248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0">
                <a:solidFill>
                  <a:srgbClr val="0F2A47"/>
                </a:solidFill>
                <a:latin typeface="Arial"/>
              </a:rPr>
              <a:t>Gama SRL</a:t>
            </a:r>
            <a:endParaRPr lang="ro-RO"/>
          </a:p>
        </p:txBody>
      </p:sp>
      <p:sp>
        <p:nvSpPr>
          <p:cNvPr id="53" name="Cell"/>
          <p:cNvSpPr txBox="1"/>
          <p:nvPr/>
        </p:nvSpPr>
        <p:spPr>
          <a:xfrm>
            <a:off x="7616952" y="4178808"/>
            <a:ext cx="841248" cy="283464"/>
          </a:xfrm>
          <a:prstGeom prst="rect">
            <a:avLst/>
          </a:prstGeom>
          <a:solidFill>
            <a:srgbClr val="F0A202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1">
                <a:solidFill>
                  <a:srgbClr val="FFFFFF"/>
                </a:solidFill>
                <a:latin typeface="Arial"/>
              </a:rPr>
              <a:t>4.500</a:t>
            </a:r>
            <a:endParaRPr lang="ro-RO"/>
          </a:p>
        </p:txBody>
      </p:sp>
      <p:sp>
        <p:nvSpPr>
          <p:cNvPr id="54" name="Cell"/>
          <p:cNvSpPr txBox="1"/>
          <p:nvPr/>
        </p:nvSpPr>
        <p:spPr>
          <a:xfrm>
            <a:off x="8458200" y="4178808"/>
            <a:ext cx="841248" cy="283464"/>
          </a:xfrm>
          <a:prstGeom prst="rect">
            <a:avLst/>
          </a:prstGeom>
          <a:solidFill>
            <a:srgbClr val="F0A202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1">
                <a:solidFill>
                  <a:srgbClr val="FFFFFF"/>
                </a:solidFill>
                <a:latin typeface="Arial"/>
              </a:rPr>
              <a:t>7.200</a:t>
            </a:r>
            <a:endParaRPr lang="ro-RO"/>
          </a:p>
        </p:txBody>
      </p:sp>
      <p:sp>
        <p:nvSpPr>
          <p:cNvPr id="55" name="Cell"/>
          <p:cNvSpPr txBox="1"/>
          <p:nvPr/>
        </p:nvSpPr>
        <p:spPr>
          <a:xfrm>
            <a:off x="9299448" y="4178808"/>
            <a:ext cx="841248" cy="283464"/>
          </a:xfrm>
          <a:prstGeom prst="rect">
            <a:avLst/>
          </a:prstGeom>
          <a:solidFill>
            <a:srgbClr val="F0A202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1">
                <a:solidFill>
                  <a:srgbClr val="FFFFFF"/>
                </a:solidFill>
                <a:latin typeface="Arial"/>
              </a:rPr>
              <a:t>2.800</a:t>
            </a:r>
            <a:endParaRPr lang="ro-RO"/>
          </a:p>
        </p:txBody>
      </p:sp>
      <p:sp>
        <p:nvSpPr>
          <p:cNvPr id="56" name="Cell"/>
          <p:cNvSpPr txBox="1"/>
          <p:nvPr/>
        </p:nvSpPr>
        <p:spPr>
          <a:xfrm>
            <a:off x="10140696" y="4178808"/>
            <a:ext cx="841248" cy="283464"/>
          </a:xfrm>
          <a:prstGeom prst="rect">
            <a:avLst/>
          </a:prstGeom>
          <a:solidFill>
            <a:srgbClr val="F0A202"/>
          </a:solidFill>
          <a:ln w="9525">
            <a:solidFill>
              <a:srgbClr val="D7E6F5"/>
            </a:solidFill>
          </a:ln>
        </p:spPr>
        <p:txBody>
          <a:bodyPr wrap="none" lIns="18288" tIns="0" rIns="18288" bIns="0" rtlCol="0" anchor="ctr"/>
          <a:lstStyle/>
          <a:p>
            <a:pPr algn="ctr"/>
            <a:r>
              <a:rPr lang="ro-RO" sz="900" b="1">
                <a:solidFill>
                  <a:srgbClr val="FFFFFF"/>
                </a:solidFill>
                <a:latin typeface="Arial"/>
              </a:rPr>
              <a:t>5.100</a:t>
            </a:r>
            <a:endParaRPr lang="ro-RO"/>
          </a:p>
        </p:txBody>
      </p:sp>
      <p:sp>
        <p:nvSpPr>
          <p:cNvPr id="57" name="GridCap"/>
          <p:cNvSpPr txBox="1"/>
          <p:nvPr/>
        </p:nvSpPr>
        <p:spPr>
          <a:xfrm>
            <a:off x="6515848" y="4570000"/>
            <a:ext cx="4815767" cy="47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buNone/>
            </a:pPr>
            <a:r>
              <a:rPr lang="ro-RO" sz="1150" b="0">
                <a:solidFill>
                  <a:srgbClr val="3C4C5E"/>
                </a:solidFill>
                <a:latin typeface="Arial" pitchFamily="34" charset="0"/>
                <a:cs typeface="Arial"/>
              </a:rPr>
              <a:t>Citești o coloană întreagă: valoarea, pe milioane de rânduri. Compresie mare, agregări rapide.</a:t>
            </a:r>
          </a:p>
        </p:txBody>
      </p:sp>
      <p:sp>
        <p:nvSpPr>
          <p:cNvPr id="58" name="Band"/>
          <p:cNvSpPr txBox="1"/>
          <p:nvPr/>
        </p:nvSpPr>
        <p:spPr>
          <a:xfrm>
            <a:off x="640080" y="5120000"/>
            <a:ext cx="10911535" cy="700000"/>
          </a:xfrm>
          <a:prstGeom prst="roundRect">
            <a:avLst>
              <a:gd name="adj" fmla="val 6000"/>
            </a:avLst>
          </a:prstGeom>
          <a:solidFill>
            <a:srgbClr val="0F2A47"/>
          </a:solidFill>
          <a:ln/>
        </p:spPr>
        <p:txBody>
          <a:bodyPr wrap="square" lIns="91440" tIns="45720" rIns="91440" bIns="45720" rtlCol="0" anchor="ctr"/>
          <a:lstStyle/>
          <a:p>
            <a:pPr marL="0" indent="0" algn="l">
              <a:buNone/>
            </a:pPr>
            <a:r>
              <a:rPr lang="ro-RO" sz="1400" b="1">
                <a:solidFill>
                  <a:srgbClr val="FFFFFF"/>
                </a:solidFill>
                <a:latin typeface="Arial" pitchFamily="34" charset="0"/>
                <a:cs typeface="Arial"/>
              </a:rPr>
              <a:t>Același adevăr, două formate. De aceea analiza nu se face peste baza de producție, ci peste modelul din Fabric.</a:t>
            </a:r>
          </a:p>
        </p:txBody>
      </p:sp>
      <p:sp>
        <p:nvSpPr>
          <p:cNvPr id="59" name="Text Footer"/>
          <p:cNvSpPr txBox="1"/>
          <p:nvPr/>
        </p:nvSpPr>
        <p:spPr>
          <a:xfrm>
            <a:off x="640080" y="6150000"/>
            <a:ext cx="3000000" cy="28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l">
              <a:buNone/>
            </a:pPr>
            <a:r>
              <a:rPr lang="ro-RO" sz="1000" b="0">
                <a:solidFill>
                  <a:srgbClr val="6B7B8C"/>
                </a:solidFill>
                <a:latin typeface="Arial" pitchFamily="34" charset="0"/>
                <a:cs typeface="Arial"/>
              </a:rPr>
              <a:t>Alfa Software · ASiS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73736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7DB6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2918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109115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Ultimul strat, nu primul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Trei niveluri de AI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828800"/>
            <a:ext cx="3454298" cy="2697480"/>
          </a:xfrm>
          <a:prstGeom prst="roundRect">
            <a:avLst>
              <a:gd name="adj" fmla="val 339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96112" y="208483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96112" y="263347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În echipa noastră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96112" y="3236976"/>
            <a:ext cx="2942234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Documentație, analiză SQL, generare de cod</a:t>
            </a: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cu context și skill-uri proprii</a:t>
            </a: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Livrăm mai repede, cu aceeași echipă.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368698" y="1828800"/>
            <a:ext cx="3454298" cy="2697480"/>
          </a:xfrm>
          <a:prstGeom prst="roundRect">
            <a:avLst>
              <a:gd name="adj" fmla="val 339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4624730" y="208483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624730" y="263347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În produs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624730" y="3236976"/>
            <a:ext cx="2942234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Interfețe și portaluri generate, ecrane care explică singure situația.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097317" y="1828800"/>
            <a:ext cx="3454298" cy="2697480"/>
          </a:xfrm>
          <a:prstGeom prst="roundRect">
            <a:avLst>
              <a:gd name="adj" fmla="val 3390"/>
            </a:avLst>
          </a:prstGeom>
          <a:solidFill>
            <a:srgbClr val="1E73B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353349" y="208483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53349" y="263347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client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8353349" y="3236976"/>
            <a:ext cx="2942234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în limbaj natural peste modelul semantic — nu peste baza de producție.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Interfețe noi, pe valoare adăugată</a:t>
            </a:r>
            <a:endParaRPr lang="en-US" sz="3400"/>
          </a:p>
        </p:txBody>
      </p:sp>
      <p:sp>
        <p:nvSpPr>
          <p:cNvPr id="3" name="Shape 1"/>
          <p:cNvSpPr/>
          <p:nvPr/>
        </p:nvSpPr>
        <p:spPr>
          <a:xfrm>
            <a:off x="640080" y="1783080"/>
            <a:ext cx="3454298" cy="2286000"/>
          </a:xfrm>
          <a:prstGeom prst="roundRect">
            <a:avLst>
              <a:gd name="adj" fmla="val 400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96112" y="20391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/>
          </a:p>
        </p:txBody>
      </p:sp>
      <p:sp>
        <p:nvSpPr>
          <p:cNvPr id="5" name="Text 3"/>
          <p:cNvSpPr txBox="1"/>
          <p:nvPr/>
        </p:nvSpPr>
        <p:spPr>
          <a:xfrm>
            <a:off x="896112" y="258775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Referat și comenzi SFA</a:t>
            </a:r>
            <a:endParaRPr lang="en-US" sz="1500"/>
          </a:p>
        </p:txBody>
      </p:sp>
      <p:sp>
        <p:nvSpPr>
          <p:cNvPr id="6" name="Text 4"/>
          <p:cNvSpPr txBox="1"/>
          <p:nvPr/>
        </p:nvSpPr>
        <p:spPr>
          <a:xfrm>
            <a:off x="896112" y="3191256"/>
            <a:ext cx="294223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Fluxuri scurte peste date curate: referatul și comanda se fac unde se face munca.</a:t>
            </a:r>
            <a:endParaRPr lang="en-US" sz="1250"/>
          </a:p>
        </p:txBody>
      </p:sp>
      <p:sp>
        <p:nvSpPr>
          <p:cNvPr id="7" name="Shape 5"/>
          <p:cNvSpPr/>
          <p:nvPr/>
        </p:nvSpPr>
        <p:spPr>
          <a:xfrm>
            <a:off x="4368698" y="1783080"/>
            <a:ext cx="3454298" cy="2286000"/>
          </a:xfrm>
          <a:prstGeom prst="roundRect">
            <a:avLst>
              <a:gd name="adj" fmla="val 400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4624730" y="20391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/>
          </a:p>
        </p:txBody>
      </p:sp>
      <p:sp>
        <p:nvSpPr>
          <p:cNvPr id="9" name="Text 7"/>
          <p:cNvSpPr txBox="1"/>
          <p:nvPr/>
        </p:nvSpPr>
        <p:spPr>
          <a:xfrm>
            <a:off x="4624730" y="258775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Vocal, cu sentiment</a:t>
            </a:r>
            <a:endParaRPr lang="en-US" sz="1500"/>
          </a:p>
        </p:txBody>
      </p:sp>
      <p:sp>
        <p:nvSpPr>
          <p:cNvPr id="10" name="Text 8"/>
          <p:cNvSpPr txBox="1"/>
          <p:nvPr/>
        </p:nvSpPr>
        <p:spPr>
          <a:xfrm>
            <a:off x="4624730" y="3191256"/>
            <a:ext cx="294223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Comandă dictată, nu tastată, cu analiză de sentiment pe discuția cu clientul.</a:t>
            </a:r>
            <a:endParaRPr lang="en-US" sz="1250"/>
          </a:p>
        </p:txBody>
      </p:sp>
      <p:sp>
        <p:nvSpPr>
          <p:cNvPr id="11" name="Shape 9"/>
          <p:cNvSpPr/>
          <p:nvPr/>
        </p:nvSpPr>
        <p:spPr>
          <a:xfrm>
            <a:off x="8097317" y="1783080"/>
            <a:ext cx="3454298" cy="2286000"/>
          </a:xfrm>
          <a:prstGeom prst="roundRect">
            <a:avLst>
              <a:gd name="adj" fmla="val 400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353349" y="20391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/>
          </a:p>
        </p:txBody>
      </p:sp>
      <p:sp>
        <p:nvSpPr>
          <p:cNvPr id="13" name="Text 11"/>
          <p:cNvSpPr txBox="1"/>
          <p:nvPr/>
        </p:nvSpPr>
        <p:spPr>
          <a:xfrm>
            <a:off x="8353349" y="2587752"/>
            <a:ext cx="294223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Recomandări</a:t>
            </a:r>
            <a:endParaRPr lang="en-US" sz="1500"/>
          </a:p>
        </p:txBody>
      </p:sp>
      <p:sp>
        <p:nvSpPr>
          <p:cNvPr id="14" name="Text 12"/>
          <p:cNvSpPr txBox="1"/>
          <p:nvPr/>
        </p:nvSpPr>
        <p:spPr>
          <a:xfrm>
            <a:off x="8353349" y="3191256"/>
            <a:ext cx="294223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Sistemul aproape compune comanda și sugerează ce să îi spui clientului în vizita următoare.</a:t>
            </a:r>
            <a:endParaRPr lang="en-US" sz="1250"/>
          </a:p>
        </p:txBody>
      </p:sp>
      <p:sp>
        <p:nvSpPr>
          <p:cNvPr id="15" name="Shape 13"/>
          <p:cNvSpPr/>
          <p:nvPr/>
        </p:nvSpPr>
        <p:spPr>
          <a:xfrm>
            <a:off x="640080" y="4343400"/>
            <a:ext cx="10911535" cy="1005840"/>
          </a:xfrm>
          <a:prstGeom prst="roundRect">
            <a:avLst>
              <a:gd name="adj" fmla="val 9091"/>
            </a:avLst>
          </a:prstGeom>
          <a:solidFill>
            <a:srgbClr val="0F2A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896112" y="4599432"/>
            <a:ext cx="1039947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 conectăm acolo unde se adaugă valoare. AI-ul ne ajută deja pe noi; pasul următor e să îi ajute direct pe clienții noștri.</a:t>
            </a:r>
            <a:endParaRPr lang="en-US" sz="1500"/>
          </a:p>
        </p:txBody>
      </p:sp>
      <p:sp>
        <p:nvSpPr>
          <p:cNvPr id="17" name="Text 15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56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Fără model semantic, AI-ul improvizează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828800"/>
            <a:ext cx="5349240" cy="2651760"/>
          </a:xfrm>
          <a:prstGeom prst="roundRect">
            <a:avLst>
              <a:gd name="adj" fmla="val 3448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96112" y="2084832"/>
            <a:ext cx="48371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ce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96112" y="2688336"/>
            <a:ext cx="4837176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model lingvistic răspunde oricum. Dacă nu are definițiile firmei, le inventează pe ale lui — iar răspunsul sună convingător și e greșit.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217920" y="1828800"/>
            <a:ext cx="5349240" cy="2651760"/>
          </a:xfrm>
          <a:prstGeom prst="roundRect">
            <a:avLst>
              <a:gd name="adj" fmla="val 3448"/>
            </a:avLst>
          </a:prstGeom>
          <a:solidFill>
            <a:srgbClr val="1E73B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473952" y="2084832"/>
            <a:ext cx="48371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schimbă modelul semantic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73952" y="2688336"/>
            <a:ext cx="4837176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singur înțeles pentru fiecare indicator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Răspunsuri verificabile, cu sursa lor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Aceeași cifră, indiferent cine întreabă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475488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Investiția în date nu e pregătirea pentru AI. Este AI-ul.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Lanțul, cap-coadă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2011680"/>
            <a:ext cx="2110664" cy="2286000"/>
          </a:xfrm>
          <a:prstGeom prst="roundRect">
            <a:avLst>
              <a:gd name="adj" fmla="val 4332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96112" y="22677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96112" y="2816352"/>
            <a:ext cx="1598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96112" y="3419856"/>
            <a:ext cx="1598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Tranzacții, documente, proces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389120"/>
            <a:ext cx="21106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1E73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 adevărul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2933624" y="29626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3573704" y="2011680"/>
            <a:ext cx="2110664" cy="2286000"/>
          </a:xfrm>
          <a:prstGeom prst="roundRect">
            <a:avLst>
              <a:gd name="adj" fmla="val 4332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3829736" y="22677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829736" y="2816352"/>
            <a:ext cx="1598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Server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829736" y="3419856"/>
            <a:ext cx="1598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Stocare tranzacțională sănătoasă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3573704" y="4389120"/>
            <a:ext cx="21106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1E73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îl păstrează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867248" y="29626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6507328" y="2011680"/>
            <a:ext cx="2110664" cy="2286000"/>
          </a:xfrm>
          <a:prstGeom prst="roundRect">
            <a:avLst>
              <a:gd name="adj" fmla="val 4332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763360" y="22677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763360" y="2816352"/>
            <a:ext cx="1598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Fabric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763360" y="3419856"/>
            <a:ext cx="1598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OneLake și model semantic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6507328" y="4389120"/>
            <a:ext cx="21106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1E73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îl pune pe masă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8800871" y="29626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9440951" y="2011680"/>
            <a:ext cx="2110664" cy="2286000"/>
          </a:xfrm>
          <a:prstGeom prst="roundRect">
            <a:avLst>
              <a:gd name="adj" fmla="val 4332"/>
            </a:avLst>
          </a:prstGeom>
          <a:solidFill>
            <a:srgbClr val="1E73B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9696983" y="22677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9696983" y="2816352"/>
            <a:ext cx="1598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9696983" y="3419856"/>
            <a:ext cx="1598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Răspunsuri și interfețe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9440951" y="4389120"/>
            <a:ext cx="21106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1E73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îl transformă în muncă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640080" y="4937760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F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poate sări peste un strat. Costul apare mai târziu, și e mai mare.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 ce treaptă sunteți?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2697480"/>
            <a:ext cx="2522144" cy="2377440"/>
          </a:xfrm>
          <a:prstGeom prst="roundRect">
            <a:avLst>
              <a:gd name="adj" fmla="val 3846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96112" y="295351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96112" y="3502152"/>
            <a:ext cx="2010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împrăștiate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96112" y="4105656"/>
            <a:ext cx="2010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Fiecare cu Excelul lui. Cifrele diferă de la om la om.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436544" y="2286000"/>
            <a:ext cx="2522144" cy="2788920"/>
          </a:xfrm>
          <a:prstGeom prst="roundRect">
            <a:avLst>
              <a:gd name="adj" fmla="val 3625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3692576" y="254203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3692576" y="3090672"/>
            <a:ext cx="2010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 curat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692576" y="3694176"/>
            <a:ext cx="2010080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singură sursă de adevăr pentru tranzacții.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233008" y="1874520"/>
            <a:ext cx="2522144" cy="3200400"/>
          </a:xfrm>
          <a:prstGeom prst="roundRect">
            <a:avLst>
              <a:gd name="adj" fmla="val 3625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489040" y="213055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89040" y="2679192"/>
            <a:ext cx="2010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Analiză separată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489040" y="3282696"/>
            <a:ext cx="2010080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Rapoartele nu mai apasă pe producție.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9029471" y="1463040"/>
            <a:ext cx="2522144" cy="3611880"/>
          </a:xfrm>
          <a:prstGeom prst="roundRect">
            <a:avLst>
              <a:gd name="adj" fmla="val 3625"/>
            </a:avLst>
          </a:prstGeom>
          <a:solidFill>
            <a:srgbClr val="1E73B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9285503" y="171907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7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9285503" y="2267712"/>
            <a:ext cx="2010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Răspunsuri la cerere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285503" y="2871216"/>
            <a:ext cx="2010080" cy="2002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Întrebi în cuvinte, primești cifra corectă.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303520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F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Treptele se urcă în ordine. Saltul direct la ultima se termină în răspunsuri frumoase și greșite.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înseamnă pentru fiecare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920240"/>
            <a:ext cx="3423818" cy="2697480"/>
          </a:xfrm>
          <a:prstGeom prst="roundRect">
            <a:avLst>
              <a:gd name="adj" fmla="val 339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96112" y="217627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96112" y="2724912"/>
            <a:ext cx="291175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Tehnici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96112" y="3328416"/>
            <a:ext cx="2911754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Granițe clare între straturi. Mai puțin timp pierdut pe probleme care vin din arhitectură.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383938" y="1920240"/>
            <a:ext cx="3423818" cy="2697480"/>
          </a:xfrm>
          <a:prstGeom prst="roundRect">
            <a:avLst>
              <a:gd name="adj" fmla="val 339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4639970" y="217627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639970" y="2724912"/>
            <a:ext cx="291175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Economici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639970" y="3328416"/>
            <a:ext cx="2911754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Aceeași cifră pentru toată lumea, disponibilă când e nevoie, fără să treacă prin IT.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127797" y="1920240"/>
            <a:ext cx="3423818" cy="2697480"/>
          </a:xfrm>
          <a:prstGeom prst="roundRect">
            <a:avLst>
              <a:gd name="adj" fmla="val 3390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383829" y="2176272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1E73B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83829" y="2724912"/>
            <a:ext cx="291175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Management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8383829" y="3328416"/>
            <a:ext cx="2911754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Investiția în date are un drum și o ordine, nu e o colecție de unelte cumpărate separat.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F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188720"/>
            <a:ext cx="10911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Trei idei de reținut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240280"/>
            <a:ext cx="457200" cy="457200"/>
          </a:xfrm>
          <a:prstGeom prst="ellipse">
            <a:avLst/>
          </a:prstGeom>
          <a:solidFill>
            <a:srgbClr val="7DB6E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2194560"/>
            <a:ext cx="101800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Ordinea straturilor nu e negociabilă — fiecare îl susține pe următorul.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154680"/>
            <a:ext cx="457200" cy="457200"/>
          </a:xfrm>
          <a:prstGeom prst="ellipse">
            <a:avLst/>
          </a:prstGeom>
          <a:solidFill>
            <a:srgbClr val="7DB6E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3108960"/>
            <a:ext cx="101800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Separarea tranzacțional / analitic e condiția ca ambele să funcționeze.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069080"/>
            <a:ext cx="457200" cy="457200"/>
          </a:xfrm>
          <a:prstGeom prst="ellipse">
            <a:avLst/>
          </a:prstGeom>
          <a:solidFill>
            <a:srgbClr val="7DB6E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371600" y="4023360"/>
            <a:ext cx="101800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Modelul semantic nu e pregătirea pentru AI. Este partea care face AI-ul util.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521208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7DB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6108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FB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Software · ASiS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8118dbe-41eb-41f3-a18f-dfbb255c1fec" xsi:nil="true"/>
    <lcf76f155ced4ddcb4097134ff3c332f xmlns="ef5d779a-828c-43b2-9727-a1b95f14466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42E788F723D9498D40199F81A45361" ma:contentTypeVersion="17" ma:contentTypeDescription="Creați un document nou." ma:contentTypeScope="" ma:versionID="d6fff135e36039623760ba4146445076">
  <xsd:schema xmlns:xsd="http://www.w3.org/2001/XMLSchema" xmlns:xs="http://www.w3.org/2001/XMLSchema" xmlns:p="http://schemas.microsoft.com/office/2006/metadata/properties" xmlns:ns2="ef5d779a-828c-43b2-9727-a1b95f144662" xmlns:ns3="78118dbe-41eb-41f3-a18f-dfbb255c1fec" targetNamespace="http://schemas.microsoft.com/office/2006/metadata/properties" ma:root="true" ma:fieldsID="4a1f0119cb4d3f50546d81f5fa07ceb8" ns2:_="" ns3:_="">
    <xsd:import namespace="ef5d779a-828c-43b2-9727-a1b95f144662"/>
    <xsd:import namespace="78118dbe-41eb-41f3-a18f-dfbb255c1f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5d779a-828c-43b2-9727-a1b95f1446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Etichete imagine" ma:readOnly="false" ma:fieldId="{5cf76f15-5ced-4ddc-b409-7134ff3c332f}" ma:taxonomyMulti="true" ma:sspId="f6d9555a-e17c-4f6c-8644-5d6065b6c5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118dbe-41eb-41f3-a18f-dfbb255c1fec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Partajat c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Partajat cu detali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429125e6-95e2-421b-8ff4-c41925cc9b2b}" ma:internalName="TaxCatchAll" ma:showField="CatchAllData" ma:web="78118dbe-41eb-41f3-a18f-dfbb255c1f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 de conținut"/>
        <xsd:element ref="dc:title" minOccurs="0" maxOccurs="1" ma:index="4" ma:displayName="Titlu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C1CC82-A266-427C-93AC-4463EE9D86D7}">
  <ds:schemaRefs>
    <ds:schemaRef ds:uri="http://schemas.microsoft.com/office/2006/metadata/properties"/>
    <ds:schemaRef ds:uri="http://schemas.microsoft.com/office/infopath/2007/PartnerControls"/>
    <ds:schemaRef ds:uri="78118dbe-41eb-41f3-a18f-dfbb255c1fec"/>
    <ds:schemaRef ds:uri="ef5d779a-828c-43b2-9727-a1b95f144662"/>
  </ds:schemaRefs>
</ds:datastoreItem>
</file>

<file path=customXml/itemProps2.xml><?xml version="1.0" encoding="utf-8"?>
<ds:datastoreItem xmlns:ds="http://schemas.openxmlformats.org/officeDocument/2006/customXml" ds:itemID="{7016571F-B2A3-4A16-99A7-4F857DA25908}"/>
</file>

<file path=customXml/itemProps3.xml><?xml version="1.0" encoding="utf-8"?>
<ds:datastoreItem xmlns:ds="http://schemas.openxmlformats.org/officeDocument/2006/customXml" ds:itemID="{E5809B57-6088-40B0-9B68-976E31CC24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2649</Words>
  <Application>Microsoft Office PowerPoint</Application>
  <PresentationFormat>Ecran lat</PresentationFormat>
  <Paragraphs>382</Paragraphs>
  <Slides>26</Slides>
  <Notes>23</Notes>
  <HiddenSlides>0</HiddenSlides>
  <MMClips>0</MMClips>
  <ScaleCrop>false</ScaleCrop>
  <HeadingPairs>
    <vt:vector size="6" baseType="variant">
      <vt:variant>
        <vt:lpstr>Fonturi utilizate</vt:lpstr>
      </vt:variant>
      <vt:variant>
        <vt:i4>2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ERP, SQL Server, Fabric, AI — cum vedem lanțul de date</dc:title>
  <dc:subject>PptxGenJS Presentation</dc:subject>
  <dc:creator>Alfa Software</dc:creator>
  <cp:lastModifiedBy>Cristian Gabriel Pavel</cp:lastModifiedBy>
  <cp:revision>1</cp:revision>
  <dcterms:created xsi:type="dcterms:W3CDTF">2026-10-01T16:12:24Z</dcterms:created>
  <dcterms:modified xsi:type="dcterms:W3CDTF">2026-10-02T11:09:08Z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0x0101002742E788F723D9498D40199F81A45361</vt:lpwstr>
  </property>
  <property fmtid="{D5CDD505-2E9C-101B-9397-08002B2CF9AE}" pid="3" name="MediaServiceImageTags">
    <vt:lpwstr/>
  </property>
</Properties>
</file>